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64" r:id="rId42"/>
    <p:sldId id="296" r:id="rId43"/>
    <p:sldId id="297" r:id="rId44"/>
    <p:sldId id="298" r:id="rId45"/>
    <p:sldId id="365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1"/>
    <p:restoredTop sz="93053"/>
  </p:normalViewPr>
  <p:slideViewPr>
    <p:cSldViewPr>
      <p:cViewPr varScale="1">
        <p:scale>
          <a:sx n="102" d="100"/>
          <a:sy n="102" d="100"/>
        </p:scale>
        <p:origin x="-222" y="-264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8C1F309-D22E-4CDF-AB42-66C4745DE351}" type="datetime1">
              <a:rPr lang="ko-KR" altLang="en-US"/>
              <a:pPr lvl="0">
                <a:defRPr lang="ko-KR" altLang="en-US"/>
              </a:pPr>
              <a:t>2021-01-26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1C6C931-4147-4059-A1FC-F65C816E865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ko-KR" altLang="en-US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105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106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464D462-F64B-4080-A88F-F237C8EFCB70}" type="slidenum">
              <a:rPr lang="en-US" altLang="en-US"/>
              <a:pPr lvl="0">
                <a:defRPr lang="ko-KR" altLang="en-US"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0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1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2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1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4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0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3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4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2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3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EC900-ABBF-43FE-986E-DE9FD02F0D12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그림 51" descr="설명: 세로형_앞장뒷장_로고제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9144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41374" y="609600"/>
            <a:ext cx="2857500" cy="434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92786" y="2420888"/>
            <a:ext cx="7421563" cy="858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- ANY APART</a:t>
            </a: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95536" y="836712"/>
            <a:ext cx="6270625" cy="116321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HY견고딕" pitchFamily="18" charset="-127"/>
                <a:cs typeface="바탕" pitchFamily="18" charset="-127"/>
              </a:rPr>
              <a:t>화면정의서</a:t>
            </a:r>
            <a:endParaRPr kumimoji="1" 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64300" y="4293096"/>
            <a:ext cx="2566219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t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 Box 300"/>
          <p:cNvSpPr txBox="1">
            <a:spLocks noChangeArrowheads="1"/>
          </p:cNvSpPr>
          <p:nvPr/>
        </p:nvSpPr>
        <p:spPr bwMode="auto">
          <a:xfrm>
            <a:off x="3136900" y="9674225"/>
            <a:ext cx="33274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1" lang="en-US" altLang="ko-KR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바탕" pitchFamily="18" charset="-127"/>
                <a:cs typeface="Arial" pitchFamily="34" charset="0"/>
              </a:rPr>
              <a:t>Copyright ⓒ 2012ATIT Co., Ltd. All rights reserved </a:t>
            </a:r>
            <a:endParaRPr kumimoji="1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Line 302"/>
          <p:cNvSpPr>
            <a:spLocks noChangeShapeType="1"/>
          </p:cNvSpPr>
          <p:nvPr/>
        </p:nvSpPr>
        <p:spPr bwMode="auto">
          <a:xfrm>
            <a:off x="69874" y="609600"/>
            <a:ext cx="7310438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Line 303"/>
          <p:cNvSpPr>
            <a:spLocks noChangeShapeType="1"/>
          </p:cNvSpPr>
          <p:nvPr/>
        </p:nvSpPr>
        <p:spPr bwMode="auto">
          <a:xfrm>
            <a:off x="-2440" y="2251472"/>
            <a:ext cx="7310438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Line 304"/>
          <p:cNvSpPr>
            <a:spLocks noChangeShapeType="1"/>
          </p:cNvSpPr>
          <p:nvPr/>
        </p:nvSpPr>
        <p:spPr bwMode="auto">
          <a:xfrm>
            <a:off x="57174" y="3511104"/>
            <a:ext cx="730885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99391"/>
              </p:ext>
            </p:extLst>
          </p:nvPr>
        </p:nvGraphicFramePr>
        <p:xfrm>
          <a:off x="372704" y="5085184"/>
          <a:ext cx="4199296" cy="136815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627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문서관리번호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DDIT-21-B12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5750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   성   일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2021.01.21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612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</a:t>
                      </a: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일반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1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16836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공지사항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70640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공지사항목록을 조회하고 등록하기로 이동할 수 있는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8" name="직사각형 90"/>
          <p:cNvSpPr/>
          <p:nvPr/>
        </p:nvSpPr>
        <p:spPr>
          <a:xfrm>
            <a:off x="35496" y="1232756"/>
            <a:ext cx="6264696" cy="4320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89"/>
          <p:cNvSpPr txBox="1"/>
          <p:nvPr/>
        </p:nvSpPr>
        <p:spPr>
          <a:xfrm>
            <a:off x="1772821" y="1329010"/>
            <a:ext cx="782955" cy="224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프로그램 소개</a:t>
            </a:r>
          </a:p>
        </p:txBody>
      </p:sp>
      <p:sp>
        <p:nvSpPr>
          <p:cNvPr id="40" name="TextBox 89"/>
          <p:cNvSpPr txBox="1"/>
          <p:nvPr/>
        </p:nvSpPr>
        <p:spPr>
          <a:xfrm>
            <a:off x="2777894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회원관리</a:t>
            </a:r>
          </a:p>
        </p:txBody>
      </p:sp>
      <p:sp>
        <p:nvSpPr>
          <p:cNvPr id="41" name="TextBox 89"/>
          <p:cNvSpPr txBox="1"/>
          <p:nvPr/>
        </p:nvSpPr>
        <p:spPr>
          <a:xfrm>
            <a:off x="35613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문의하기</a:t>
            </a:r>
          </a:p>
        </p:txBody>
      </p:sp>
      <p:sp>
        <p:nvSpPr>
          <p:cNvPr id="42" name="TextBox 89"/>
          <p:cNvSpPr txBox="1"/>
          <p:nvPr/>
        </p:nvSpPr>
        <p:spPr>
          <a:xfrm>
            <a:off x="42852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공지사항</a:t>
            </a:r>
          </a:p>
        </p:txBody>
      </p:sp>
      <p:sp>
        <p:nvSpPr>
          <p:cNvPr id="13" name="TextBox 45"/>
          <p:cNvSpPr txBox="1"/>
          <p:nvPr/>
        </p:nvSpPr>
        <p:spPr>
          <a:xfrm>
            <a:off x="216177" y="2008513"/>
            <a:ext cx="791425" cy="2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공지사항</a:t>
            </a:r>
          </a:p>
        </p:txBody>
      </p:sp>
      <p:sp>
        <p:nvSpPr>
          <p:cNvPr id="14" name="TextBox 45"/>
          <p:cNvSpPr txBox="1"/>
          <p:nvPr/>
        </p:nvSpPr>
        <p:spPr>
          <a:xfrm>
            <a:off x="2555776" y="5004943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488851"/>
              </p:ext>
            </p:extLst>
          </p:nvPr>
        </p:nvGraphicFramePr>
        <p:xfrm>
          <a:off x="107504" y="2342368"/>
          <a:ext cx="6192688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6" name="TextBox 45"/>
          <p:cNvSpPr txBox="1"/>
          <p:nvPr/>
        </p:nvSpPr>
        <p:spPr>
          <a:xfrm>
            <a:off x="5544108" y="2008513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17" name="TextBox 45"/>
          <p:cNvSpPr txBox="1"/>
          <p:nvPr/>
        </p:nvSpPr>
        <p:spPr>
          <a:xfrm>
            <a:off x="1753143" y="5508999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18" name="TextBox 45"/>
          <p:cNvSpPr txBox="1"/>
          <p:nvPr/>
        </p:nvSpPr>
        <p:spPr>
          <a:xfrm>
            <a:off x="1033063" y="5508999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19" name="TextBox 45"/>
          <p:cNvSpPr txBox="1"/>
          <p:nvPr/>
        </p:nvSpPr>
        <p:spPr>
          <a:xfrm>
            <a:off x="4957499" y="5508999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024932" y="1984525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047439" y="2008373"/>
            <a:ext cx="240772" cy="215444"/>
            <a:chOff x="292829" y="1695755"/>
            <a:chExt cx="240772" cy="215444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9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35057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문의목록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입주민공간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문의하기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95034"/>
              </p:ext>
            </p:extLst>
          </p:nvPr>
        </p:nvGraphicFramePr>
        <p:xfrm>
          <a:off x="6444208" y="2540"/>
          <a:ext cx="2615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문의하기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조회화면 이동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목록을 조회하고 문의하기로 이동할 수 있는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07504" y="1124744"/>
            <a:ext cx="6264696" cy="5000017"/>
            <a:chOff x="107504" y="1124744"/>
            <a:chExt cx="6264696" cy="500001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124744"/>
              <a:ext cx="6264696" cy="28416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08" y="3753036"/>
              <a:ext cx="6216592" cy="2371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3771154"/>
              <a:ext cx="44767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7" y="4135098"/>
              <a:ext cx="44767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352" y="4525623"/>
              <a:ext cx="44767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5267332" y="2695076"/>
            <a:ext cx="240772" cy="229868"/>
            <a:chOff x="292829" y="1695756"/>
            <a:chExt cx="240772" cy="191615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67544" y="2824314"/>
            <a:ext cx="240772" cy="229868"/>
            <a:chOff x="292829" y="1695756"/>
            <a:chExt cx="240772" cy="191615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03748" y="3284984"/>
            <a:ext cx="240772" cy="229868"/>
            <a:chOff x="292829" y="1695756"/>
            <a:chExt cx="240772" cy="191615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3094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6829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문의목록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입주민공간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문의하기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301621"/>
              </p:ext>
            </p:extLst>
          </p:nvPr>
        </p:nvGraphicFramePr>
        <p:xfrm>
          <a:off x="6444208" y="2540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양식을 작성하여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6" y="1109439"/>
            <a:ext cx="6274814" cy="397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75556" y="2616385"/>
            <a:ext cx="240772" cy="229868"/>
            <a:chOff x="292829" y="1695756"/>
            <a:chExt cx="240772" cy="191615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0917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750699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알림마당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033437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세부조회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목록을 조회하는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124744"/>
            <a:ext cx="630070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9" y="3212976"/>
            <a:ext cx="6180001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8" y="3465004"/>
            <a:ext cx="6180001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9" y="3700264"/>
            <a:ext cx="6180001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18" y="3897052"/>
            <a:ext cx="6275694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121188"/>
            <a:ext cx="5364596" cy="86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54764" y="2530059"/>
            <a:ext cx="240772" cy="229868"/>
            <a:chOff x="292829" y="1695756"/>
            <a:chExt cx="240772" cy="191615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95736" y="2988356"/>
            <a:ext cx="240772" cy="229868"/>
            <a:chOff x="292829" y="1695756"/>
            <a:chExt cx="240772" cy="191615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309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287754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알림마당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99234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세부내용을 조회하는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124744"/>
            <a:ext cx="6300700" cy="458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940839" y="2397650"/>
            <a:ext cx="240772" cy="229868"/>
            <a:chOff x="292829" y="1695756"/>
            <a:chExt cx="240772" cy="191615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439652" y="5157192"/>
            <a:ext cx="240772" cy="229868"/>
            <a:chOff x="292829" y="1695756"/>
            <a:chExt cx="240772" cy="191615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5722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49551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아파트소식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알림마당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아파트소식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아파트소식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59269"/>
              </p:ext>
            </p:extLst>
          </p:nvPr>
        </p:nvGraphicFramePr>
        <p:xfrm>
          <a:off x="6444208" y="2540"/>
          <a:ext cx="2615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조회할 날짜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캘린더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일정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아파트일정을 조회하는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71600" y="2240868"/>
            <a:ext cx="4728532" cy="446449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180251" y="2260720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115373" y="2481086"/>
            <a:ext cx="4368733" cy="408026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15373" y="2481086"/>
            <a:ext cx="4368733" cy="31298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80251" y="2476164"/>
            <a:ext cx="342289" cy="3179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6059" y="2462036"/>
            <a:ext cx="368638" cy="3179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45721" y="2470504"/>
            <a:ext cx="930338" cy="3179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73315" y="250451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97513" y="250032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52108" y="2523567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2021-01-22</a:t>
            </a:r>
            <a:endParaRPr lang="ko-KR" altLang="en-US" sz="900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970765"/>
              </p:ext>
            </p:extLst>
          </p:nvPr>
        </p:nvGraphicFramePr>
        <p:xfrm>
          <a:off x="1173315" y="3143640"/>
          <a:ext cx="4194253" cy="327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1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9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9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91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991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9917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9917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Mon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Tue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Wed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Thu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Fri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Sat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683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683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683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18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683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299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305205" y="28725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June 2016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60229" y="4113076"/>
            <a:ext cx="599701" cy="2880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독서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이벤트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940903" y="3897632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175633" y="2885872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082206"/>
            <a:ext cx="6300700" cy="117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1776055" y="5301208"/>
            <a:ext cx="599701" cy="28803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주차장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공사</a:t>
            </a:r>
          </a:p>
        </p:txBody>
      </p:sp>
    </p:spTree>
    <p:extLst>
      <p:ext uri="{BB962C8B-B14F-4D97-AF65-F5344CB8AC3E}">
        <p14:creationId xmlns:p14="http://schemas.microsoft.com/office/powerpoint/2010/main" val="32245695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시설예약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커뮤니티센터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시설예약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시설예약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444208" y="2540"/>
          <a:ext cx="261595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예약할 달 선택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 일정 캘린더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예약불가 날짜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예약자 정보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시설과 시간을 선택하고 예약자 정보를 입력하여 예약하는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496" y="1052736"/>
            <a:ext cx="6301079" cy="1044116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73313" y="2960947"/>
          <a:ext cx="3938746" cy="2877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1644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Sun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Mon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Tue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Wed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Thu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Fri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Sat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90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90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11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90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18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905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25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5122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16487" y="271995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June 2016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79812" y="3785907"/>
            <a:ext cx="540059" cy="144016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700">
                <a:solidFill>
                  <a:schemeClr val="tx1"/>
                </a:solidFill>
              </a:rPr>
              <a:t>예약불가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175633" y="2781508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829" y="1695755"/>
              <a:ext cx="249306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2068" y="5913276"/>
            <a:ext cx="5028633" cy="9334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7604" y="1987314"/>
            <a:ext cx="1238250" cy="2190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4572000" y="4361971"/>
            <a:ext cx="540059" cy="144016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700">
                <a:solidFill>
                  <a:schemeClr val="tx1"/>
                </a:solidFill>
              </a:rPr>
              <a:t>예약불가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66832" y="2007932"/>
            <a:ext cx="240772" cy="229868"/>
            <a:chOff x="292829" y="1695756"/>
            <a:chExt cx="240772" cy="191615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2829" y="1695756"/>
              <a:ext cx="248532" cy="179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98644" y="3553162"/>
            <a:ext cx="240772" cy="229868"/>
            <a:chOff x="292829" y="1695756"/>
            <a:chExt cx="240772" cy="191615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2829" y="1695756"/>
              <a:ext cx="245545" cy="179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94327" y="5951934"/>
            <a:ext cx="240772" cy="229868"/>
            <a:chOff x="292829" y="1695756"/>
            <a:chExt cx="240772" cy="191615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2829" y="1695755"/>
              <a:ext cx="244812" cy="179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15312" y="2407176"/>
            <a:ext cx="4368733" cy="31298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0190" y="2402254"/>
            <a:ext cx="342289" cy="3179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75998" y="2388126"/>
            <a:ext cx="368638" cy="3179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45660" y="2396594"/>
            <a:ext cx="930338" cy="3179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3254" y="2430607"/>
            <a:ext cx="33263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97452" y="2426415"/>
            <a:ext cx="33241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▶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52047" y="2449657"/>
            <a:ext cx="793807" cy="2154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900"/>
              <a:t>2021-01-22</a:t>
            </a:r>
            <a:endParaRPr lang="ko-KR" altLang="en-US" sz="900"/>
          </a:p>
        </p:txBody>
      </p:sp>
      <p:grpSp>
        <p:nvGrpSpPr>
          <p:cNvPr id="32" name="그룹 31"/>
          <p:cNvGrpSpPr/>
          <p:nvPr/>
        </p:nvGrpSpPr>
        <p:grpSpPr>
          <a:xfrm>
            <a:off x="694824" y="2457472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2829" y="1695755"/>
              <a:ext cx="244340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시설예약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커뮤니티센터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시설예약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시설예약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18792"/>
              </p:ext>
            </p:extLst>
          </p:nvPr>
        </p:nvGraphicFramePr>
        <p:xfrm>
          <a:off x="6444208" y="2540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 시간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날짜의 시간을 선택하는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496" y="1052736"/>
            <a:ext cx="6301079" cy="1044116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73313" y="2495568"/>
          <a:ext cx="3938746" cy="2985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2460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Sun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Mon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Tue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Wed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Thu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Fri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Sat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11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18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25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7182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16487" y="217624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June 2016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79812" y="3429000"/>
            <a:ext cx="540059" cy="144016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700">
                <a:solidFill>
                  <a:schemeClr val="tx1"/>
                </a:solidFill>
              </a:rPr>
              <a:t>예약불가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175633" y="2237800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829" y="1695755"/>
              <a:ext cx="249306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5762" y="5595027"/>
            <a:ext cx="5028633" cy="9334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7604" y="1987314"/>
            <a:ext cx="1238250" cy="2190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127731" y="1961456"/>
            <a:ext cx="5992441" cy="4743908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269" name="그림 1126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63688" y="1900024"/>
            <a:ext cx="3210373" cy="305795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4175956" y="1988840"/>
            <a:ext cx="242163" cy="215444"/>
            <a:chOff x="292829" y="1695755"/>
            <a:chExt cx="242163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2829" y="1695755"/>
              <a:ext cx="2421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예약조회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커뮤니티센터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예약조회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예약조회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290515"/>
              </p:ext>
            </p:extLst>
          </p:nvPr>
        </p:nvGraphicFramePr>
        <p:xfrm>
          <a:off x="6444208" y="2540"/>
          <a:ext cx="2615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시설물 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얘약자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 정보를 조회하고 취소하는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004" y="1120722"/>
            <a:ext cx="6336196" cy="12641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291" name="그림 12290"/>
          <p:cNvPicPr>
            <a:picLocks noChangeAspect="1"/>
          </p:cNvPicPr>
          <p:nvPr/>
        </p:nvPicPr>
        <p:blipFill rotWithShape="1">
          <a:blip r:embed="rId4"/>
          <a:srcRect b="4650"/>
          <a:stretch>
            <a:fillRect/>
          </a:stretch>
        </p:blipFill>
        <p:spPr>
          <a:xfrm>
            <a:off x="233182" y="2689588"/>
            <a:ext cx="6211026" cy="1135455"/>
          </a:xfrm>
          <a:prstGeom prst="rect">
            <a:avLst/>
          </a:prstGeom>
        </p:spPr>
      </p:pic>
      <p:pic>
        <p:nvPicPr>
          <p:cNvPr id="12292" name="그림 1229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1520" y="3978028"/>
            <a:ext cx="6093325" cy="1143159"/>
          </a:xfrm>
          <a:prstGeom prst="rect">
            <a:avLst/>
          </a:prstGeom>
        </p:spPr>
      </p:pic>
      <p:grpSp>
        <p:nvGrpSpPr>
          <p:cNvPr id="12294" name="그룹 27"/>
          <p:cNvGrpSpPr/>
          <p:nvPr/>
        </p:nvGrpSpPr>
        <p:grpSpPr>
          <a:xfrm>
            <a:off x="1053473" y="2780928"/>
            <a:ext cx="242163" cy="215444"/>
            <a:chOff x="292829" y="1695755"/>
            <a:chExt cx="242163" cy="215444"/>
          </a:xfrm>
        </p:grpSpPr>
        <p:sp>
          <p:nvSpPr>
            <p:cNvPr id="12295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296" name="TextBox 30"/>
            <p:cNvSpPr txBox="1"/>
            <p:nvPr/>
          </p:nvSpPr>
          <p:spPr>
            <a:xfrm>
              <a:off x="292829" y="1695755"/>
              <a:ext cx="2421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297" name="그룹 27"/>
          <p:cNvGrpSpPr/>
          <p:nvPr/>
        </p:nvGrpSpPr>
        <p:grpSpPr>
          <a:xfrm>
            <a:off x="1043608" y="4077072"/>
            <a:ext cx="242163" cy="215444"/>
            <a:chOff x="292829" y="1695755"/>
            <a:chExt cx="242163" cy="215444"/>
          </a:xfrm>
        </p:grpSpPr>
        <p:sp>
          <p:nvSpPr>
            <p:cNvPr id="12298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299" name="TextBox 30"/>
            <p:cNvSpPr txBox="1"/>
            <p:nvPr/>
          </p:nvSpPr>
          <p:spPr>
            <a:xfrm>
              <a:off x="292829" y="1695755"/>
              <a:ext cx="24216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2300" name="직사각형 14"/>
          <p:cNvSpPr/>
          <p:nvPr/>
        </p:nvSpPr>
        <p:spPr>
          <a:xfrm>
            <a:off x="5472101" y="2420888"/>
            <a:ext cx="828091" cy="324036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000">
                <a:solidFill>
                  <a:schemeClr val="tx1"/>
                </a:solidFill>
              </a:rPr>
              <a:t>예약취소</a:t>
            </a:r>
          </a:p>
        </p:txBody>
      </p:sp>
      <p:grpSp>
        <p:nvGrpSpPr>
          <p:cNvPr id="14" name="그룹 27"/>
          <p:cNvGrpSpPr/>
          <p:nvPr/>
        </p:nvGrpSpPr>
        <p:grpSpPr>
          <a:xfrm>
            <a:off x="5148064" y="2468524"/>
            <a:ext cx="242163" cy="215444"/>
            <a:chOff x="292829" y="1695755"/>
            <a:chExt cx="242163" cy="215444"/>
          </a:xfrm>
        </p:grpSpPr>
        <p:sp>
          <p:nvSpPr>
            <p:cNvPr id="15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TextBox 30"/>
            <p:cNvSpPr txBox="1"/>
            <p:nvPr/>
          </p:nvSpPr>
          <p:spPr>
            <a:xfrm>
              <a:off x="292829" y="1695755"/>
              <a:ext cx="2421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047209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등록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13226"/>
              </p:ext>
            </p:extLst>
          </p:nvPr>
        </p:nvGraphicFramePr>
        <p:xfrm>
          <a:off x="6444208" y="2540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양식을 작성하여 공지를 등록하는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8" name="직사각형 90"/>
          <p:cNvSpPr/>
          <p:nvPr/>
        </p:nvSpPr>
        <p:spPr>
          <a:xfrm>
            <a:off x="35496" y="1232756"/>
            <a:ext cx="6264696" cy="4320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89"/>
          <p:cNvSpPr txBox="1"/>
          <p:nvPr/>
        </p:nvSpPr>
        <p:spPr>
          <a:xfrm>
            <a:off x="1772821" y="1329010"/>
            <a:ext cx="782955" cy="224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프로그램 소개</a:t>
            </a:r>
          </a:p>
        </p:txBody>
      </p:sp>
      <p:sp>
        <p:nvSpPr>
          <p:cNvPr id="40" name="TextBox 89"/>
          <p:cNvSpPr txBox="1"/>
          <p:nvPr/>
        </p:nvSpPr>
        <p:spPr>
          <a:xfrm>
            <a:off x="2777894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회원관리</a:t>
            </a:r>
          </a:p>
        </p:txBody>
      </p:sp>
      <p:sp>
        <p:nvSpPr>
          <p:cNvPr id="41" name="TextBox 89"/>
          <p:cNvSpPr txBox="1"/>
          <p:nvPr/>
        </p:nvSpPr>
        <p:spPr>
          <a:xfrm>
            <a:off x="35613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문의하기</a:t>
            </a:r>
          </a:p>
        </p:txBody>
      </p:sp>
      <p:sp>
        <p:nvSpPr>
          <p:cNvPr id="42" name="TextBox 89"/>
          <p:cNvSpPr txBox="1"/>
          <p:nvPr/>
        </p:nvSpPr>
        <p:spPr>
          <a:xfrm>
            <a:off x="42852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공지사항</a:t>
            </a:r>
          </a:p>
        </p:txBody>
      </p:sp>
      <p:sp>
        <p:nvSpPr>
          <p:cNvPr id="20" name="TextBox 45"/>
          <p:cNvSpPr txBox="1"/>
          <p:nvPr/>
        </p:nvSpPr>
        <p:spPr>
          <a:xfrm>
            <a:off x="2765003" y="4133813"/>
            <a:ext cx="415079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21" name="TextBox 45"/>
          <p:cNvSpPr txBox="1"/>
          <p:nvPr/>
        </p:nvSpPr>
        <p:spPr>
          <a:xfrm>
            <a:off x="3303429" y="4133813"/>
            <a:ext cx="417944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취소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41823"/>
              </p:ext>
            </p:extLst>
          </p:nvPr>
        </p:nvGraphicFramePr>
        <p:xfrm>
          <a:off x="315098" y="2478689"/>
          <a:ext cx="5976662" cy="152637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245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첨부파일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ckeditor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3" name="TextBox 45"/>
          <p:cNvSpPr txBox="1"/>
          <p:nvPr/>
        </p:nvSpPr>
        <p:spPr>
          <a:xfrm>
            <a:off x="307273" y="2116135"/>
            <a:ext cx="11874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 err="1"/>
              <a:t>공지글</a:t>
            </a:r>
            <a:r>
              <a:rPr lang="ko-KR" altLang="en-US" sz="1100" dirty="0"/>
              <a:t> 등록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344970" y="2139218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6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47404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공지사항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상세조회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58758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상세내용을 조회하고 수정하거나 삭제하기로 이동할 수 있는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8" name="직사각형 90"/>
          <p:cNvSpPr/>
          <p:nvPr/>
        </p:nvSpPr>
        <p:spPr>
          <a:xfrm>
            <a:off x="35496" y="1232756"/>
            <a:ext cx="6264696" cy="4320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89"/>
          <p:cNvSpPr txBox="1"/>
          <p:nvPr/>
        </p:nvSpPr>
        <p:spPr>
          <a:xfrm>
            <a:off x="1772821" y="1329010"/>
            <a:ext cx="782955" cy="224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프로그램 소개</a:t>
            </a:r>
          </a:p>
        </p:txBody>
      </p:sp>
      <p:sp>
        <p:nvSpPr>
          <p:cNvPr id="40" name="TextBox 89"/>
          <p:cNvSpPr txBox="1"/>
          <p:nvPr/>
        </p:nvSpPr>
        <p:spPr>
          <a:xfrm>
            <a:off x="2777894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회원관리</a:t>
            </a:r>
          </a:p>
        </p:txBody>
      </p:sp>
      <p:sp>
        <p:nvSpPr>
          <p:cNvPr id="41" name="TextBox 89"/>
          <p:cNvSpPr txBox="1"/>
          <p:nvPr/>
        </p:nvSpPr>
        <p:spPr>
          <a:xfrm>
            <a:off x="35613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문의하기</a:t>
            </a:r>
          </a:p>
        </p:txBody>
      </p:sp>
      <p:sp>
        <p:nvSpPr>
          <p:cNvPr id="42" name="TextBox 89"/>
          <p:cNvSpPr txBox="1"/>
          <p:nvPr/>
        </p:nvSpPr>
        <p:spPr>
          <a:xfrm>
            <a:off x="42852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공지사항</a:t>
            </a:r>
          </a:p>
        </p:txBody>
      </p:sp>
      <p:sp>
        <p:nvSpPr>
          <p:cNvPr id="20" name="TextBox 45"/>
          <p:cNvSpPr txBox="1"/>
          <p:nvPr/>
        </p:nvSpPr>
        <p:spPr>
          <a:xfrm>
            <a:off x="2765003" y="4746340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21" name="TextBox 45"/>
          <p:cNvSpPr txBox="1"/>
          <p:nvPr/>
        </p:nvSpPr>
        <p:spPr>
          <a:xfrm>
            <a:off x="3303429" y="4746340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180097"/>
              </p:ext>
            </p:extLst>
          </p:nvPr>
        </p:nvGraphicFramePr>
        <p:xfrm>
          <a:off x="315098" y="2478689"/>
          <a:ext cx="5976662" cy="198357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8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81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81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41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첨부파일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</a:rPr>
                        <a:t>ckeditor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3" name="TextBox 45"/>
          <p:cNvSpPr txBox="1"/>
          <p:nvPr/>
        </p:nvSpPr>
        <p:spPr>
          <a:xfrm>
            <a:off x="307273" y="2116135"/>
            <a:ext cx="14655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공지사항 상세조회</a:t>
            </a:r>
            <a:endParaRPr lang="ko-KR" altLang="en-US" sz="11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652435" y="2162301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15420" y="4717469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04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관리사무소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 err="1"/>
              <a:t>메인화면</a:t>
            </a:r>
            <a:endParaRPr lang="en-US" altLang="ko-KR" dirty="0"/>
          </a:p>
          <a:p>
            <a:pPr lvl="0">
              <a:defRPr lang="ko-KR" altLang="en-US"/>
            </a:pPr>
            <a:r>
              <a:rPr lang="ko-KR" altLang="en-US" dirty="0"/>
              <a:t>계정설정</a:t>
            </a:r>
            <a:r>
              <a:rPr lang="en-US" altLang="ko-KR" dirty="0"/>
              <a:t>, </a:t>
            </a:r>
            <a:r>
              <a:rPr lang="ko-KR" altLang="en-US" dirty="0"/>
              <a:t>단지관리</a:t>
            </a:r>
            <a:r>
              <a:rPr lang="en-US" altLang="ko-KR" dirty="0"/>
              <a:t>-</a:t>
            </a:r>
            <a:r>
              <a:rPr lang="ko-KR" altLang="en-US" dirty="0"/>
              <a:t>노란색</a:t>
            </a:r>
            <a:endParaRPr lang="en-US" altLang="ko-KR" dirty="0"/>
          </a:p>
          <a:p>
            <a:pPr lvl="0">
              <a:defRPr lang="ko-KR" altLang="en-US"/>
            </a:pPr>
            <a:r>
              <a:rPr lang="ko-KR" altLang="en-US" dirty="0"/>
              <a:t>공사수선</a:t>
            </a:r>
            <a:r>
              <a:rPr lang="en-US" altLang="ko-KR" dirty="0"/>
              <a:t>-</a:t>
            </a:r>
            <a:r>
              <a:rPr lang="ko-KR" altLang="en-US" dirty="0"/>
              <a:t>전체일정관리</a:t>
            </a:r>
            <a:endParaRPr lang="en-US" altLang="ko-KR" dirty="0"/>
          </a:p>
          <a:p>
            <a:pPr lvl="0">
              <a:defRPr lang="ko-KR" altLang="en-US"/>
            </a:pPr>
            <a:r>
              <a:rPr lang="ko-KR" altLang="en-US" dirty="0"/>
              <a:t>전출처리</a:t>
            </a:r>
            <a:endParaRPr lang="en-US" altLang="ko-KR" dirty="0"/>
          </a:p>
          <a:p>
            <a:pPr lvl="0">
              <a:defRPr lang="ko-KR" altLang="en-US"/>
            </a:pPr>
            <a:r>
              <a:rPr lang="ko-KR" altLang="en-US" dirty="0"/>
              <a:t>관리비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PC-NEW03\Desktop\officeFamil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264" y="1646626"/>
            <a:ext cx="921904" cy="73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723403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508" y="1080079"/>
            <a:ext cx="1501780" cy="2704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741" y="1079526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6053" y="1559131"/>
            <a:ext cx="1512167" cy="26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-508" y="107356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97" y="1350562"/>
            <a:ext cx="1512167" cy="266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18458" y="1792767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18458" y="2044227"/>
            <a:ext cx="1512167" cy="26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8458" y="2293583"/>
            <a:ext cx="1512167" cy="26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1635" y="254351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18459" y="2785812"/>
            <a:ext cx="1512167" cy="266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4063" y="3018477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11658" y="3252113"/>
            <a:ext cx="1512167" cy="2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11658" y="3503573"/>
            <a:ext cx="1512167" cy="263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11658" y="375292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28481" y="4002861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2013" y="427986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38412" y="453328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21589" y="4783214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48057" y="506021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25" name="TextBox 45"/>
          <p:cNvSpPr txBox="1"/>
          <p:nvPr/>
        </p:nvSpPr>
        <p:spPr>
          <a:xfrm>
            <a:off x="5676452" y="5732460"/>
            <a:ext cx="990292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 err="1"/>
              <a:t>입주민</a:t>
            </a:r>
            <a:r>
              <a:rPr lang="ko-KR" altLang="en-US" sz="900" dirty="0"/>
              <a:t> 사이트 </a:t>
            </a:r>
            <a:r>
              <a:rPr lang="ko-KR" altLang="en-US" sz="900" dirty="0" err="1"/>
              <a:t>바로가기</a:t>
            </a:r>
            <a:endParaRPr lang="ko-KR" altLang="en-US" sz="900" dirty="0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420858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26" name="Picture 2" descr="C:\Users\PC-NEW03\Desktop\officeFamil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61196"/>
            <a:ext cx="1008056" cy="76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19883" y="1484784"/>
            <a:ext cx="4152317" cy="1578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5006" y="1571069"/>
            <a:ext cx="924594" cy="946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45"/>
          <p:cNvSpPr txBox="1"/>
          <p:nvPr/>
        </p:nvSpPr>
        <p:spPr>
          <a:xfrm>
            <a:off x="2490099" y="2546805"/>
            <a:ext cx="1152128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b="1" dirty="0"/>
              <a:t>총 </a:t>
            </a:r>
            <a:r>
              <a:rPr lang="ko-KR" altLang="en-US" sz="900" b="1" dirty="0" err="1"/>
              <a:t>입주민</a:t>
            </a:r>
            <a:r>
              <a:rPr lang="ko-KR" altLang="en-US" sz="900" b="1" dirty="0"/>
              <a:t> 현황</a:t>
            </a:r>
          </a:p>
        </p:txBody>
      </p:sp>
      <p:pic>
        <p:nvPicPr>
          <p:cNvPr id="1027" name="Picture 3" descr="C:\Users\PC-NEW03\Desktop\officeAp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47" y="1635593"/>
            <a:ext cx="708591" cy="77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타원 40"/>
          <p:cNvSpPr/>
          <p:nvPr/>
        </p:nvSpPr>
        <p:spPr>
          <a:xfrm>
            <a:off x="3837153" y="1571069"/>
            <a:ext cx="924594" cy="946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5"/>
          <p:cNvSpPr txBox="1"/>
          <p:nvPr/>
        </p:nvSpPr>
        <p:spPr>
          <a:xfrm>
            <a:off x="4110278" y="2546805"/>
            <a:ext cx="635736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b="1"/>
              <a:t>단지</a:t>
            </a:r>
            <a:endParaRPr lang="ko-KR" altLang="en-US" sz="900" b="1" dirty="0"/>
          </a:p>
        </p:txBody>
      </p:sp>
      <p:sp>
        <p:nvSpPr>
          <p:cNvPr id="44" name="타원 43"/>
          <p:cNvSpPr/>
          <p:nvPr/>
        </p:nvSpPr>
        <p:spPr>
          <a:xfrm>
            <a:off x="5165904" y="1571069"/>
            <a:ext cx="924594" cy="9463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5"/>
          <p:cNvSpPr txBox="1"/>
          <p:nvPr/>
        </p:nvSpPr>
        <p:spPr>
          <a:xfrm>
            <a:off x="5439029" y="2546805"/>
            <a:ext cx="635736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b="1" dirty="0"/>
              <a:t>세대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70118" y="2759201"/>
            <a:ext cx="684076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/>
              <a:t>1023 </a:t>
            </a:r>
            <a:r>
              <a:rPr lang="ko-KR" altLang="en-US" sz="900" dirty="0"/>
              <a:t>명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38270" y="2759201"/>
            <a:ext cx="684076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/>
              <a:t>4 </a:t>
            </a:r>
            <a:r>
              <a:rPr lang="ko-KR" altLang="en-US" sz="900" dirty="0"/>
              <a:t>단지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34414" y="2759201"/>
            <a:ext cx="684076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/>
              <a:t>400 </a:t>
            </a:r>
            <a:r>
              <a:rPr lang="ko-KR" altLang="en-US" sz="900" dirty="0"/>
              <a:t>세대</a:t>
            </a:r>
          </a:p>
        </p:txBody>
      </p:sp>
      <p:sp>
        <p:nvSpPr>
          <p:cNvPr id="49" name="TextBox 45"/>
          <p:cNvSpPr txBox="1"/>
          <p:nvPr/>
        </p:nvSpPr>
        <p:spPr>
          <a:xfrm>
            <a:off x="2079337" y="3766872"/>
            <a:ext cx="990292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주차장 면적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grpSp>
        <p:nvGrpSpPr>
          <p:cNvPr id="50" name="그룹 12"/>
          <p:cNvGrpSpPr/>
          <p:nvPr/>
        </p:nvGrpSpPr>
        <p:grpSpPr>
          <a:xfrm>
            <a:off x="1943708" y="1520788"/>
            <a:ext cx="249148" cy="215444"/>
            <a:chOff x="292829" y="1695755"/>
            <a:chExt cx="249148" cy="215444"/>
          </a:xfrm>
        </p:grpSpPr>
        <p:sp>
          <p:nvSpPr>
            <p:cNvPr id="51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TextBox 14"/>
            <p:cNvSpPr txBox="1"/>
            <p:nvPr/>
          </p:nvSpPr>
          <p:spPr>
            <a:xfrm>
              <a:off x="292829" y="1695755"/>
              <a:ext cx="24914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그룹 12"/>
          <p:cNvGrpSpPr/>
          <p:nvPr/>
        </p:nvGrpSpPr>
        <p:grpSpPr>
          <a:xfrm>
            <a:off x="5379053" y="5730364"/>
            <a:ext cx="249148" cy="215444"/>
            <a:chOff x="292829" y="1695755"/>
            <a:chExt cx="249148" cy="215444"/>
          </a:xfrm>
        </p:grpSpPr>
        <p:sp>
          <p:nvSpPr>
            <p:cNvPr id="5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TextBox 14"/>
            <p:cNvSpPr txBox="1"/>
            <p:nvPr/>
          </p:nvSpPr>
          <p:spPr>
            <a:xfrm>
              <a:off x="292829" y="1695755"/>
              <a:ext cx="24914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56276" cy="1059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63341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문의목록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131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매뉴얼 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문의하기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76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097" y="1328276"/>
            <a:ext cx="1501780" cy="8728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741" y="1079526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6053" y="2190904"/>
            <a:ext cx="1512167" cy="26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7097" y="107356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97" y="1350562"/>
            <a:ext cx="1512167" cy="266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18458" y="24245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18458" y="2676000"/>
            <a:ext cx="1512167" cy="26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8458" y="2925356"/>
            <a:ext cx="1512167" cy="26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1635" y="3175288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18459" y="3417585"/>
            <a:ext cx="1512167" cy="266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6" name="TextBox 25"/>
          <p:cNvSpPr txBox="1"/>
          <p:nvPr/>
        </p:nvSpPr>
        <p:spPr>
          <a:xfrm>
            <a:off x="2275" y="1641461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ㄴ문의하기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7097" y="1924142"/>
            <a:ext cx="1512167" cy="26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ㄴ공지사항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4063" y="365025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11658" y="3883886"/>
            <a:ext cx="1512167" cy="2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11658" y="4135346"/>
            <a:ext cx="1512167" cy="263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11658" y="438470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28481" y="4634634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2013" y="491163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38412" y="516505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21589" y="5414987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48057" y="5691986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7046677" y="2540"/>
          <a:ext cx="2059305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문의하기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 목록을 조회하고 문의하기로 이동할 수 있는 화면. 프로그램 이용이나 벤더에게 문의하고 싶은 것을 문의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8" name="TextBox 45"/>
          <p:cNvSpPr txBox="1"/>
          <p:nvPr/>
        </p:nvSpPr>
        <p:spPr>
          <a:xfrm>
            <a:off x="1692341" y="1772816"/>
            <a:ext cx="11415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문의 및 답변</a:t>
            </a:r>
          </a:p>
        </p:txBody>
      </p:sp>
      <p:sp>
        <p:nvSpPr>
          <p:cNvPr id="39" name="TextBox 45"/>
          <p:cNvSpPr txBox="1"/>
          <p:nvPr/>
        </p:nvSpPr>
        <p:spPr>
          <a:xfrm>
            <a:off x="3682445" y="4633463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1583668" y="2106671"/>
          <a:ext cx="5270647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515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53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354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5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47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1" name="TextBox 45"/>
          <p:cNvSpPr txBox="1"/>
          <p:nvPr/>
        </p:nvSpPr>
        <p:spPr>
          <a:xfrm>
            <a:off x="6192180" y="1772816"/>
            <a:ext cx="646331" cy="21600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문의하기</a:t>
            </a:r>
          </a:p>
        </p:txBody>
      </p:sp>
      <p:sp>
        <p:nvSpPr>
          <p:cNvPr id="42" name="TextBox 45"/>
          <p:cNvSpPr txBox="1"/>
          <p:nvPr/>
        </p:nvSpPr>
        <p:spPr>
          <a:xfrm>
            <a:off x="2879812" y="5137519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3" name="TextBox 45"/>
          <p:cNvSpPr txBox="1"/>
          <p:nvPr/>
        </p:nvSpPr>
        <p:spPr>
          <a:xfrm>
            <a:off x="2159732" y="5137519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4" name="TextBox 45"/>
          <p:cNvSpPr txBox="1"/>
          <p:nvPr/>
        </p:nvSpPr>
        <p:spPr>
          <a:xfrm>
            <a:off x="6084168" y="5137519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grpSp>
        <p:nvGrpSpPr>
          <p:cNvPr id="45" name="그룹 12"/>
          <p:cNvGrpSpPr/>
          <p:nvPr/>
        </p:nvGrpSpPr>
        <p:grpSpPr>
          <a:xfrm>
            <a:off x="2591780" y="1772816"/>
            <a:ext cx="249148" cy="215444"/>
            <a:chOff x="292829" y="1695755"/>
            <a:chExt cx="249148" cy="215444"/>
          </a:xfrm>
        </p:grpSpPr>
        <p:sp>
          <p:nvSpPr>
            <p:cNvPr id="46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TextBox 14"/>
            <p:cNvSpPr txBox="1"/>
            <p:nvPr/>
          </p:nvSpPr>
          <p:spPr>
            <a:xfrm>
              <a:off x="292829" y="1695755"/>
              <a:ext cx="24914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그룹 12"/>
          <p:cNvGrpSpPr/>
          <p:nvPr/>
        </p:nvGrpSpPr>
        <p:grpSpPr>
          <a:xfrm>
            <a:off x="5871417" y="1773396"/>
            <a:ext cx="230297" cy="205899"/>
            <a:chOff x="292829" y="1695755"/>
            <a:chExt cx="230297" cy="205899"/>
          </a:xfrm>
        </p:grpSpPr>
        <p:sp>
          <p:nvSpPr>
            <p:cNvPr id="49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TextBox 14"/>
            <p:cNvSpPr txBox="1"/>
            <p:nvPr/>
          </p:nvSpPr>
          <p:spPr>
            <a:xfrm>
              <a:off x="292829" y="1695755"/>
              <a:ext cx="249348" cy="2058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56276" cy="1059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63341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글 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131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매뉴얼 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문의하기 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 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76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097" y="1328276"/>
            <a:ext cx="1501780" cy="8728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741" y="1079526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6053" y="2190904"/>
            <a:ext cx="1512167" cy="26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7097" y="107356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97" y="1350562"/>
            <a:ext cx="1512167" cy="266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18458" y="24245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18458" y="2676000"/>
            <a:ext cx="1512167" cy="26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8458" y="2925356"/>
            <a:ext cx="1512167" cy="26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1635" y="3175288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18459" y="3417585"/>
            <a:ext cx="1512167" cy="266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6" name="TextBox 25"/>
          <p:cNvSpPr txBox="1"/>
          <p:nvPr/>
        </p:nvSpPr>
        <p:spPr>
          <a:xfrm>
            <a:off x="2275" y="1641461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ㄴ문의하기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7097" y="1924142"/>
            <a:ext cx="1512167" cy="26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ㄴ공지사항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4063" y="365025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11658" y="3883886"/>
            <a:ext cx="1512167" cy="2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11658" y="4135346"/>
            <a:ext cx="1512167" cy="263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11658" y="438470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28481" y="4634634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2013" y="491163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38412" y="516505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21589" y="5414987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48057" y="5691986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7046677" y="2540"/>
          <a:ext cx="205930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양식을 작성하여 문의하는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5" name="TextBox 45"/>
          <p:cNvSpPr txBox="1"/>
          <p:nvPr/>
        </p:nvSpPr>
        <p:spPr>
          <a:xfrm>
            <a:off x="1620336" y="1844824"/>
            <a:ext cx="791425" cy="26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문의등록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1619674" y="2240868"/>
          <a:ext cx="5328590" cy="1507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271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013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7" name="TextBox 45"/>
          <p:cNvSpPr txBox="1"/>
          <p:nvPr/>
        </p:nvSpPr>
        <p:spPr>
          <a:xfrm>
            <a:off x="3743908" y="4028572"/>
            <a:ext cx="415079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등록</a:t>
            </a:r>
          </a:p>
        </p:txBody>
      </p:sp>
      <p:sp>
        <p:nvSpPr>
          <p:cNvPr id="48" name="TextBox 45"/>
          <p:cNvSpPr txBox="1"/>
          <p:nvPr/>
        </p:nvSpPr>
        <p:spPr>
          <a:xfrm>
            <a:off x="4283968" y="4028572"/>
            <a:ext cx="417944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취소</a:t>
            </a:r>
          </a:p>
        </p:txBody>
      </p:sp>
      <p:grpSp>
        <p:nvGrpSpPr>
          <p:cNvPr id="49" name="그룹 12"/>
          <p:cNvGrpSpPr/>
          <p:nvPr/>
        </p:nvGrpSpPr>
        <p:grpSpPr>
          <a:xfrm>
            <a:off x="2411760" y="1844824"/>
            <a:ext cx="248755" cy="214863"/>
            <a:chOff x="292829" y="1695755"/>
            <a:chExt cx="248755" cy="214863"/>
          </a:xfrm>
        </p:grpSpPr>
        <p:sp>
          <p:nvSpPr>
            <p:cNvPr id="50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TextBox 14"/>
            <p:cNvSpPr txBox="1"/>
            <p:nvPr/>
          </p:nvSpPr>
          <p:spPr>
            <a:xfrm>
              <a:off x="292829" y="1695755"/>
              <a:ext cx="248754" cy="2148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매뉴얼 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7082681" y="2540"/>
          <a:ext cx="2061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 목록을 조회하고 등록으로 이동할 수 있는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496" y="1305056"/>
            <a:ext cx="1501780" cy="8728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140" y="1056306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452" y="2167684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35496" y="105034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496" y="132734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46857" y="2401320"/>
            <a:ext cx="1512167" cy="263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46857" y="265278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46857" y="2902136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0034" y="3152068"/>
            <a:ext cx="1512167" cy="265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46858" y="339436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6" name="TextBox 25"/>
          <p:cNvSpPr txBox="1"/>
          <p:nvPr/>
        </p:nvSpPr>
        <p:spPr>
          <a:xfrm>
            <a:off x="30674" y="1618241"/>
            <a:ext cx="1512167" cy="265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ㄴ문의하기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35496" y="190092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ㄴ공지사항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24336" y="3627030"/>
            <a:ext cx="1512167" cy="266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16741" y="3860666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16741" y="4112126"/>
            <a:ext cx="1512167" cy="26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16741" y="4361482"/>
            <a:ext cx="1512167" cy="265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82" y="4611414"/>
            <a:ext cx="1512167" cy="26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26386" y="488841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66811" y="5141835"/>
            <a:ext cx="1512167" cy="266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49988" y="5391767"/>
            <a:ext cx="1512167" cy="264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76456" y="5668766"/>
            <a:ext cx="1512167" cy="263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25" name="TextBox 45"/>
          <p:cNvSpPr txBox="1"/>
          <p:nvPr/>
        </p:nvSpPr>
        <p:spPr>
          <a:xfrm>
            <a:off x="1836357" y="1663281"/>
            <a:ext cx="791425" cy="2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공지사항</a:t>
            </a:r>
          </a:p>
        </p:txBody>
      </p:sp>
      <p:sp>
        <p:nvSpPr>
          <p:cNvPr id="38" name="TextBox 45"/>
          <p:cNvSpPr txBox="1"/>
          <p:nvPr/>
        </p:nvSpPr>
        <p:spPr>
          <a:xfrm>
            <a:off x="3826461" y="4559932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1727684" y="1997136"/>
          <a:ext cx="5184575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425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22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4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30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328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0" name="TextBox 45"/>
          <p:cNvSpPr txBox="1"/>
          <p:nvPr/>
        </p:nvSpPr>
        <p:spPr>
          <a:xfrm>
            <a:off x="6372507" y="1628800"/>
            <a:ext cx="415498" cy="217144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등록</a:t>
            </a:r>
          </a:p>
        </p:txBody>
      </p:sp>
      <p:sp>
        <p:nvSpPr>
          <p:cNvPr id="41" name="TextBox 45"/>
          <p:cNvSpPr txBox="1"/>
          <p:nvPr/>
        </p:nvSpPr>
        <p:spPr>
          <a:xfrm>
            <a:off x="3023828" y="5063988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2" name="TextBox 45"/>
          <p:cNvSpPr txBox="1"/>
          <p:nvPr/>
        </p:nvSpPr>
        <p:spPr>
          <a:xfrm>
            <a:off x="2303748" y="5063988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3" name="TextBox 45"/>
          <p:cNvSpPr txBox="1"/>
          <p:nvPr/>
        </p:nvSpPr>
        <p:spPr>
          <a:xfrm>
            <a:off x="6228184" y="5063988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grpSp>
        <p:nvGrpSpPr>
          <p:cNvPr id="44" name="그룹 12"/>
          <p:cNvGrpSpPr/>
          <p:nvPr/>
        </p:nvGrpSpPr>
        <p:grpSpPr>
          <a:xfrm>
            <a:off x="2591780" y="1628800"/>
            <a:ext cx="248755" cy="215444"/>
            <a:chOff x="292829" y="1695755"/>
            <a:chExt cx="248755" cy="215444"/>
          </a:xfrm>
        </p:grpSpPr>
        <p:sp>
          <p:nvSpPr>
            <p:cNvPr id="45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TextBox 14"/>
            <p:cNvSpPr txBox="1"/>
            <p:nvPr/>
          </p:nvSpPr>
          <p:spPr>
            <a:xfrm>
              <a:off x="292829" y="1695755"/>
              <a:ext cx="24875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12"/>
          <p:cNvGrpSpPr/>
          <p:nvPr/>
        </p:nvGrpSpPr>
        <p:grpSpPr>
          <a:xfrm>
            <a:off x="6052904" y="1592796"/>
            <a:ext cx="248836" cy="215444"/>
            <a:chOff x="292829" y="1695755"/>
            <a:chExt cx="248836" cy="215444"/>
          </a:xfrm>
        </p:grpSpPr>
        <p:sp>
          <p:nvSpPr>
            <p:cNvPr id="48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TextBox 14"/>
            <p:cNvSpPr txBox="1"/>
            <p:nvPr/>
          </p:nvSpPr>
          <p:spPr>
            <a:xfrm>
              <a:off x="292829" y="1695755"/>
              <a:ext cx="248836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194987"/>
              </p:ext>
            </p:extLst>
          </p:nvPr>
        </p:nvGraphicFramePr>
        <p:xfrm>
          <a:off x="0" y="14144"/>
          <a:ext cx="709227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비밀번호변경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계정설정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비밀번호변경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비밀번호변경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5224" y="1605383"/>
            <a:ext cx="1501780" cy="5958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182" y="1058699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853" y="160194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계정설정</a:t>
            </a:r>
            <a:endParaRPr lang="en-US" altLang="ko-KR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5538" y="105273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783" y="131280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메뉴얼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5224" y="220124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단지설정</a:t>
            </a: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5224" y="245270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전자결재</a:t>
            </a:r>
            <a:endParaRPr lang="en-US" altLang="ko-K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5224" y="270206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일반문서함</a:t>
            </a:r>
            <a:endParaRPr lang="en-US" altLang="ko-K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401" y="295199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입주민관리</a:t>
            </a:r>
            <a:endParaRPr lang="en-US" altLang="ko-K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5225" y="3194294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차량관리</a:t>
            </a:r>
            <a:endParaRPr lang="en-US" altLang="ko-KR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5538" y="190331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ㄴ비밀번호</a:t>
            </a:r>
            <a:r>
              <a:rPr lang="ko-KR" altLang="en-US" sz="1200" dirty="0"/>
              <a:t> 변경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2703" y="342695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공사</a:t>
            </a:r>
            <a:r>
              <a:rPr lang="en-US" altLang="ko-KR" sz="1200" dirty="0"/>
              <a:t>/</a:t>
            </a:r>
            <a:r>
              <a:rPr lang="ko-KR" altLang="en-US" sz="1200" dirty="0"/>
              <a:t>수선관리</a:t>
            </a:r>
            <a:endParaRPr lang="en-US" altLang="ko-KR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5108" y="366059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회계관리</a:t>
            </a:r>
            <a:endParaRPr lang="en-US" altLang="ko-KR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35108" y="391205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자산관리</a:t>
            </a:r>
            <a:endParaRPr lang="en-US" altLang="ko-K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5108" y="4161411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계약관리</a:t>
            </a:r>
            <a:endParaRPr lang="en-US" altLang="ko-KR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285" y="441134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검침관리</a:t>
            </a:r>
            <a:endParaRPr lang="en-US" altLang="ko-KR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4753" y="468834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관리비</a:t>
            </a:r>
            <a:endParaRPr lang="en-US" altLang="ko-KR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85178" y="4941764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인사</a:t>
            </a:r>
            <a:r>
              <a:rPr lang="en-US" altLang="ko-KR" sz="1200" dirty="0"/>
              <a:t>/</a:t>
            </a:r>
            <a:r>
              <a:rPr lang="ko-KR" altLang="en-US" sz="1200" dirty="0"/>
              <a:t>근태관리</a:t>
            </a:r>
            <a:endParaRPr lang="en-US" altLang="ko-KR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355" y="519169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급여</a:t>
            </a:r>
            <a:r>
              <a:rPr lang="en-US" altLang="ko-KR" sz="1200" dirty="0"/>
              <a:t>/</a:t>
            </a:r>
            <a:r>
              <a:rPr lang="ko-KR" altLang="en-US" sz="1200" dirty="0"/>
              <a:t>정산관리</a:t>
            </a:r>
            <a:endParaRPr lang="en-US" altLang="ko-KR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4823" y="546869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사이트관리</a:t>
            </a:r>
            <a:endParaRPr lang="en-US" altLang="ko-KR" sz="1200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850366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999339"/>
              </p:ext>
            </p:extLst>
          </p:nvPr>
        </p:nvGraphicFramePr>
        <p:xfrm>
          <a:off x="2303748" y="2613868"/>
          <a:ext cx="3564396" cy="70771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62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기존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525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새로운 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51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7776356" y="3690570"/>
            <a:ext cx="900100" cy="145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!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0986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96334"/>
              </p:ext>
            </p:extLst>
          </p:nvPr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단지정보관리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단지설정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단지정보관리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단지정보관리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5910" y="1914482"/>
            <a:ext cx="1501780" cy="5958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538" y="1090800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580" y="163748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계정설정</a:t>
            </a:r>
            <a:endParaRPr lang="en-US" altLang="ko-KR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5894" y="108483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39" y="1344904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메뉴얼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5580" y="223335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ㄴ단지정보관리</a:t>
            </a: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5580" y="248481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전자결재</a:t>
            </a:r>
            <a:endParaRPr lang="en-US" altLang="ko-K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5580" y="273416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일반문서함</a:t>
            </a:r>
            <a:endParaRPr lang="en-US" altLang="ko-K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8757" y="298409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입주민관리</a:t>
            </a:r>
            <a:endParaRPr lang="en-US" altLang="ko-K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5581" y="322639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차량관리</a:t>
            </a:r>
            <a:endParaRPr lang="en-US" altLang="ko-KR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5894" y="193541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단지설정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3059" y="345906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공사</a:t>
            </a:r>
            <a:r>
              <a:rPr lang="en-US" altLang="ko-KR" sz="1200" dirty="0"/>
              <a:t>/</a:t>
            </a:r>
            <a:r>
              <a:rPr lang="ko-KR" altLang="en-US" sz="1200" dirty="0"/>
              <a:t>수선관리</a:t>
            </a:r>
            <a:endParaRPr lang="en-US" altLang="ko-KR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25464" y="369269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회계관리</a:t>
            </a:r>
            <a:endParaRPr lang="en-US" altLang="ko-KR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5464" y="394415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자산관리</a:t>
            </a:r>
            <a:endParaRPr lang="en-US" altLang="ko-K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5464" y="419351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계약관리</a:t>
            </a:r>
            <a:endParaRPr lang="en-US" altLang="ko-KR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8641" y="4443444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검침관리</a:t>
            </a:r>
            <a:endParaRPr lang="en-US" altLang="ko-KR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5109" y="472044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관리비</a:t>
            </a:r>
            <a:endParaRPr lang="en-US" altLang="ko-KR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5534" y="497386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인사</a:t>
            </a:r>
            <a:r>
              <a:rPr lang="en-US" altLang="ko-KR" sz="1200" dirty="0"/>
              <a:t>/</a:t>
            </a:r>
            <a:r>
              <a:rPr lang="ko-KR" altLang="en-US" sz="1200" dirty="0"/>
              <a:t>근태관리</a:t>
            </a:r>
            <a:endParaRPr lang="en-US" altLang="ko-KR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8711" y="522379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급여</a:t>
            </a:r>
            <a:r>
              <a:rPr lang="en-US" altLang="ko-KR" sz="1200" dirty="0"/>
              <a:t>/</a:t>
            </a:r>
            <a:r>
              <a:rPr lang="ko-KR" altLang="en-US" sz="1200" dirty="0"/>
              <a:t>정산관리</a:t>
            </a:r>
            <a:endParaRPr lang="en-US" altLang="ko-KR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5179" y="550079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사이트관리</a:t>
            </a:r>
            <a:endParaRPr lang="en-US" altLang="ko-KR" sz="1200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13010"/>
              </p:ext>
            </p:extLst>
          </p:nvPr>
        </p:nvGraphicFramePr>
        <p:xfrm>
          <a:off x="1654858" y="2251434"/>
          <a:ext cx="5329411" cy="1251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273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36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731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전용면적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/>
                        <a:t>분양면적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난방종류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관리소장명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8" name="TextBox 45"/>
          <p:cNvSpPr txBox="1"/>
          <p:nvPr/>
        </p:nvSpPr>
        <p:spPr>
          <a:xfrm>
            <a:off x="3779912" y="3897052"/>
            <a:ext cx="415079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40" name="TextBox 45"/>
          <p:cNvSpPr txBox="1"/>
          <p:nvPr/>
        </p:nvSpPr>
        <p:spPr>
          <a:xfrm>
            <a:off x="4391980" y="3897052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취소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776356" y="3690570"/>
            <a:ext cx="900100" cy="145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!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9051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28642"/>
              </p:ext>
            </p:extLst>
          </p:nvPr>
        </p:nvGraphicFramePr>
        <p:xfrm>
          <a:off x="768670" y="836712"/>
          <a:ext cx="7606660" cy="552659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00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112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36104">
                <a:tc grid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문서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개정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이력표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문서명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화면정의서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버전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424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2021.01.21 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최초 작성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 작성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기안문작성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5926" y="2218675"/>
            <a:ext cx="1501780" cy="931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496" y="1094721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5538" y="1641404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40" name="TextBox 39"/>
          <p:cNvSpPr txBox="1"/>
          <p:nvPr/>
        </p:nvSpPr>
        <p:spPr>
          <a:xfrm>
            <a:off x="25852" y="1088758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97" y="134882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42" name="TextBox 41"/>
          <p:cNvSpPr txBox="1"/>
          <p:nvPr/>
        </p:nvSpPr>
        <p:spPr>
          <a:xfrm>
            <a:off x="75137" y="2239609"/>
            <a:ext cx="1512167" cy="2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43" name="TextBox 42"/>
          <p:cNvSpPr txBox="1"/>
          <p:nvPr/>
        </p:nvSpPr>
        <p:spPr>
          <a:xfrm>
            <a:off x="28597" y="2492934"/>
            <a:ext cx="1512167" cy="26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ㄴ기안문 작성</a:t>
            </a:r>
            <a:endParaRPr lang="en-US" altLang="ko-KR" sz="1200"/>
          </a:p>
        </p:txBody>
      </p:sp>
      <p:sp>
        <p:nvSpPr>
          <p:cNvPr id="44" name="TextBox 43"/>
          <p:cNvSpPr txBox="1"/>
          <p:nvPr/>
        </p:nvSpPr>
        <p:spPr>
          <a:xfrm>
            <a:off x="25852" y="1939337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grpSp>
        <p:nvGrpSpPr>
          <p:cNvPr id="45" name="그룹 44"/>
          <p:cNvGrpSpPr/>
          <p:nvPr/>
        </p:nvGrpSpPr>
        <p:grpSpPr>
          <a:xfrm>
            <a:off x="-11046" y="3103973"/>
            <a:ext cx="1588706" cy="3043629"/>
            <a:chOff x="-1401" y="3232836"/>
            <a:chExt cx="1588706" cy="3043629"/>
          </a:xfrm>
        </p:grpSpPr>
        <p:sp>
          <p:nvSpPr>
            <p:cNvPr id="46" name="TextBox 45"/>
            <p:cNvSpPr txBox="1"/>
            <p:nvPr/>
          </p:nvSpPr>
          <p:spPr>
            <a:xfrm>
              <a:off x="45538" y="3232836"/>
              <a:ext cx="1512167" cy="2659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일반문서함</a:t>
              </a:r>
              <a:endParaRPr lang="en-US" altLang="ko-KR" sz="12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715" y="3482768"/>
              <a:ext cx="1512167" cy="2636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입주민관리</a:t>
              </a:r>
              <a:endParaRPr lang="en-US" altLang="ko-KR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539" y="3725065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차량관리</a:t>
              </a:r>
              <a:endParaRPr lang="en-US" altLang="ko-KR" sz="12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17" y="3957730"/>
              <a:ext cx="1512167" cy="264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공사</a:t>
              </a:r>
              <a:r>
                <a:rPr lang="en-US" altLang="ko-KR" sz="1200"/>
                <a:t>/</a:t>
              </a:r>
              <a:r>
                <a:rPr lang="ko-KR" altLang="en-US" sz="1200"/>
                <a:t>수선관리</a:t>
              </a:r>
              <a:endParaRPr lang="en-US" altLang="ko-KR" sz="12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422" y="419136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회계관리</a:t>
              </a:r>
              <a:endParaRPr lang="en-US" altLang="ko-KR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422" y="4442826"/>
              <a:ext cx="1512167" cy="265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자산관리</a:t>
              </a:r>
              <a:endParaRPr lang="en-US" altLang="ko-KR" sz="12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422" y="4692182"/>
              <a:ext cx="1512167" cy="263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계약관리</a:t>
              </a:r>
              <a:endParaRPr lang="en-US" altLang="ko-KR" sz="12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1401" y="4942114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검침관리</a:t>
              </a:r>
              <a:endParaRPr lang="en-US" altLang="ko-KR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067" y="5219113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관리비</a:t>
              </a:r>
              <a:endParaRPr lang="en-US" altLang="ko-KR" sz="12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5492" y="5472535"/>
              <a:ext cx="1512167" cy="264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인사</a:t>
              </a:r>
              <a:r>
                <a:rPr lang="en-US" altLang="ko-KR" sz="1200"/>
                <a:t>/</a:t>
              </a:r>
              <a:r>
                <a:rPr lang="ko-KR" altLang="en-US" sz="1200"/>
                <a:t>근태관리</a:t>
              </a:r>
              <a:endParaRPr lang="en-US" altLang="ko-KR" sz="12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669" y="5722467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급여</a:t>
              </a:r>
              <a:r>
                <a:rPr lang="en-US" altLang="ko-KR" sz="1200"/>
                <a:t>/</a:t>
              </a:r>
              <a:r>
                <a:rPr lang="ko-KR" altLang="en-US" sz="1200"/>
                <a:t>정산관리</a:t>
              </a:r>
              <a:endParaRPr lang="en-US" altLang="ko-KR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137" y="599946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사이트관리</a:t>
              </a:r>
              <a:endParaRPr lang="en-US" altLang="ko-KR" sz="120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79512" y="2775303"/>
            <a:ext cx="101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ㄴ결재함      </a:t>
            </a:r>
            <a:endParaRPr lang="en-US" altLang="ko-KR" sz="1200"/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7082681" y="3748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회차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회차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회차의 지원자 리스트를 출력하는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7082681" y="8620"/>
          <a:ext cx="20618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지정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상신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기안문을 작성하여 결재를 올릴 수 있는 화면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55676" y="1099688"/>
            <a:ext cx="5273588" cy="55470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4339" name="그룹 12"/>
          <p:cNvGrpSpPr/>
          <p:nvPr/>
        </p:nvGrpSpPr>
        <p:grpSpPr>
          <a:xfrm>
            <a:off x="2306292" y="1917412"/>
            <a:ext cx="249484" cy="215444"/>
            <a:chOff x="292829" y="1695755"/>
            <a:chExt cx="249484" cy="215444"/>
          </a:xfrm>
        </p:grpSpPr>
        <p:sp>
          <p:nvSpPr>
            <p:cNvPr id="14340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341" name="TextBox 14"/>
            <p:cNvSpPr txBox="1"/>
            <p:nvPr/>
          </p:nvSpPr>
          <p:spPr>
            <a:xfrm>
              <a:off x="292829" y="1695755"/>
              <a:ext cx="24948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342" name="그룹 12"/>
          <p:cNvGrpSpPr/>
          <p:nvPr/>
        </p:nvGrpSpPr>
        <p:grpSpPr>
          <a:xfrm>
            <a:off x="4863662" y="1124744"/>
            <a:ext cx="248398" cy="215444"/>
            <a:chOff x="292829" y="1695755"/>
            <a:chExt cx="248398" cy="215444"/>
          </a:xfrm>
        </p:grpSpPr>
        <p:sp>
          <p:nvSpPr>
            <p:cNvPr id="14343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344" name="TextBox 14"/>
            <p:cNvSpPr txBox="1"/>
            <p:nvPr/>
          </p:nvSpPr>
          <p:spPr>
            <a:xfrm>
              <a:off x="292829" y="1695755"/>
              <a:ext cx="24839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4345" name="그룹 12"/>
          <p:cNvGrpSpPr/>
          <p:nvPr/>
        </p:nvGrpSpPr>
        <p:grpSpPr>
          <a:xfrm>
            <a:off x="5616116" y="1124744"/>
            <a:ext cx="228424" cy="215444"/>
            <a:chOff x="292829" y="1695755"/>
            <a:chExt cx="228424" cy="215444"/>
          </a:xfrm>
        </p:grpSpPr>
        <p:sp>
          <p:nvSpPr>
            <p:cNvPr id="14346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347" name="TextBox 14"/>
            <p:cNvSpPr txBox="1"/>
            <p:nvPr/>
          </p:nvSpPr>
          <p:spPr>
            <a:xfrm>
              <a:off x="292829" y="1695755"/>
              <a:ext cx="24747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 작성 결재선 지정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 작성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견재선지정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기안문작성 결재선지정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5926" y="2218675"/>
            <a:ext cx="1501780" cy="931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496" y="1094721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5538" y="1641404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40" name="TextBox 39"/>
          <p:cNvSpPr txBox="1"/>
          <p:nvPr/>
        </p:nvSpPr>
        <p:spPr>
          <a:xfrm>
            <a:off x="25852" y="1088758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97" y="134882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42" name="TextBox 41"/>
          <p:cNvSpPr txBox="1"/>
          <p:nvPr/>
        </p:nvSpPr>
        <p:spPr>
          <a:xfrm>
            <a:off x="75137" y="2239609"/>
            <a:ext cx="1512167" cy="2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43" name="TextBox 42"/>
          <p:cNvSpPr txBox="1"/>
          <p:nvPr/>
        </p:nvSpPr>
        <p:spPr>
          <a:xfrm>
            <a:off x="28597" y="2492934"/>
            <a:ext cx="1512167" cy="26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ㄴ기안문 작성</a:t>
            </a:r>
            <a:endParaRPr lang="en-US" altLang="ko-KR" sz="1200"/>
          </a:p>
        </p:txBody>
      </p:sp>
      <p:sp>
        <p:nvSpPr>
          <p:cNvPr id="44" name="TextBox 43"/>
          <p:cNvSpPr txBox="1"/>
          <p:nvPr/>
        </p:nvSpPr>
        <p:spPr>
          <a:xfrm>
            <a:off x="25852" y="1939337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grpSp>
        <p:nvGrpSpPr>
          <p:cNvPr id="45" name="그룹 44"/>
          <p:cNvGrpSpPr/>
          <p:nvPr/>
        </p:nvGrpSpPr>
        <p:grpSpPr>
          <a:xfrm>
            <a:off x="-11046" y="3103973"/>
            <a:ext cx="1588706" cy="3043629"/>
            <a:chOff x="-1401" y="3232836"/>
            <a:chExt cx="1588706" cy="3043629"/>
          </a:xfrm>
        </p:grpSpPr>
        <p:sp>
          <p:nvSpPr>
            <p:cNvPr id="46" name="TextBox 45"/>
            <p:cNvSpPr txBox="1"/>
            <p:nvPr/>
          </p:nvSpPr>
          <p:spPr>
            <a:xfrm>
              <a:off x="45538" y="3232836"/>
              <a:ext cx="1512167" cy="2659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일반문서함</a:t>
              </a:r>
              <a:endParaRPr lang="en-US" altLang="ko-KR" sz="12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715" y="3482768"/>
              <a:ext cx="1512167" cy="2636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입주민관리</a:t>
              </a:r>
              <a:endParaRPr lang="en-US" altLang="ko-KR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539" y="3725065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차량관리</a:t>
              </a:r>
              <a:endParaRPr lang="en-US" altLang="ko-KR" sz="12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017" y="3957730"/>
              <a:ext cx="1512167" cy="264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공사</a:t>
              </a:r>
              <a:r>
                <a:rPr lang="en-US" altLang="ko-KR" sz="1200"/>
                <a:t>/</a:t>
              </a:r>
              <a:r>
                <a:rPr lang="ko-KR" altLang="en-US" sz="1200"/>
                <a:t>수선관리</a:t>
              </a:r>
              <a:endParaRPr lang="en-US" altLang="ko-KR" sz="12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422" y="419136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회계관리</a:t>
              </a:r>
              <a:endParaRPr lang="en-US" altLang="ko-KR" sz="12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422" y="4442826"/>
              <a:ext cx="1512167" cy="265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자산관리</a:t>
              </a:r>
              <a:endParaRPr lang="en-US" altLang="ko-KR" sz="12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422" y="4692182"/>
              <a:ext cx="1512167" cy="263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계약관리</a:t>
              </a:r>
              <a:endParaRPr lang="en-US" altLang="ko-KR" sz="12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1401" y="4942114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검침관리</a:t>
              </a:r>
              <a:endParaRPr lang="en-US" altLang="ko-KR" sz="12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067" y="5219113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관리비</a:t>
              </a:r>
              <a:endParaRPr lang="en-US" altLang="ko-KR" sz="12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5492" y="5472535"/>
              <a:ext cx="1512167" cy="264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인사</a:t>
              </a:r>
              <a:r>
                <a:rPr lang="en-US" altLang="ko-KR" sz="1200"/>
                <a:t>/</a:t>
              </a:r>
              <a:r>
                <a:rPr lang="ko-KR" altLang="en-US" sz="1200"/>
                <a:t>근태관리</a:t>
              </a:r>
              <a:endParaRPr lang="en-US" altLang="ko-KR" sz="12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669" y="5722467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급여</a:t>
              </a:r>
              <a:r>
                <a:rPr lang="en-US" altLang="ko-KR" sz="1200"/>
                <a:t>/</a:t>
              </a:r>
              <a:r>
                <a:rPr lang="ko-KR" altLang="en-US" sz="1200"/>
                <a:t>정산관리</a:t>
              </a:r>
              <a:endParaRPr lang="en-US" altLang="ko-KR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137" y="599946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사이트관리</a:t>
              </a:r>
              <a:endParaRPr lang="en-US" altLang="ko-KR" sz="120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79512" y="2775303"/>
            <a:ext cx="101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ㄴ결재함      </a:t>
            </a:r>
            <a:endParaRPr lang="en-US" altLang="ko-KR" sz="1200"/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7082681" y="3748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회차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회차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회차의 지원자 리스트를 출력하는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7082681" y="8620"/>
          <a:ext cx="205930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지정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방법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추가,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지정 결과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결재를 올릴 대상과 결재 방법을 선택하는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55676" y="1099688"/>
            <a:ext cx="5273588" cy="55470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1727684" y="1147929"/>
            <a:ext cx="5076564" cy="5498783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25706" y="2067103"/>
            <a:ext cx="4680520" cy="23507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5363" name="그룹 12"/>
          <p:cNvGrpSpPr/>
          <p:nvPr/>
        </p:nvGrpSpPr>
        <p:grpSpPr>
          <a:xfrm>
            <a:off x="2738340" y="2277452"/>
            <a:ext cx="249484" cy="215444"/>
            <a:chOff x="292829" y="1695755"/>
            <a:chExt cx="249484" cy="215444"/>
          </a:xfrm>
        </p:grpSpPr>
        <p:sp>
          <p:nvSpPr>
            <p:cNvPr id="1536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365" name="TextBox 14"/>
            <p:cNvSpPr txBox="1"/>
            <p:nvPr/>
          </p:nvSpPr>
          <p:spPr>
            <a:xfrm>
              <a:off x="292829" y="1695755"/>
              <a:ext cx="24948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366" name="그룹 12"/>
          <p:cNvGrpSpPr/>
          <p:nvPr/>
        </p:nvGrpSpPr>
        <p:grpSpPr>
          <a:xfrm>
            <a:off x="3602436" y="2277452"/>
            <a:ext cx="241854" cy="215444"/>
            <a:chOff x="292829" y="1695755"/>
            <a:chExt cx="241854" cy="215444"/>
          </a:xfrm>
        </p:grpSpPr>
        <p:sp>
          <p:nvSpPr>
            <p:cNvPr id="15367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368" name="TextBox 14"/>
            <p:cNvSpPr txBox="1"/>
            <p:nvPr/>
          </p:nvSpPr>
          <p:spPr>
            <a:xfrm>
              <a:off x="292829" y="1695755"/>
              <a:ext cx="24185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369" name="그룹 12"/>
          <p:cNvGrpSpPr/>
          <p:nvPr/>
        </p:nvGrpSpPr>
        <p:grpSpPr>
          <a:xfrm>
            <a:off x="4097912" y="3033536"/>
            <a:ext cx="241678" cy="215444"/>
            <a:chOff x="292829" y="1695755"/>
            <a:chExt cx="241678" cy="215444"/>
          </a:xfrm>
        </p:grpSpPr>
        <p:sp>
          <p:nvSpPr>
            <p:cNvPr id="15370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371" name="TextBox 14"/>
            <p:cNvSpPr txBox="1"/>
            <p:nvPr/>
          </p:nvSpPr>
          <p:spPr>
            <a:xfrm>
              <a:off x="292829" y="1695755"/>
              <a:ext cx="241677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5372" name="그룹 12"/>
          <p:cNvGrpSpPr/>
          <p:nvPr/>
        </p:nvGrpSpPr>
        <p:grpSpPr>
          <a:xfrm>
            <a:off x="4906386" y="2276872"/>
            <a:ext cx="223779" cy="215444"/>
            <a:chOff x="292829" y="1695755"/>
            <a:chExt cx="223779" cy="215444"/>
          </a:xfrm>
        </p:grpSpPr>
        <p:sp>
          <p:nvSpPr>
            <p:cNvPr id="15373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374" name="TextBox 14"/>
            <p:cNvSpPr txBox="1"/>
            <p:nvPr/>
          </p:nvSpPr>
          <p:spPr>
            <a:xfrm>
              <a:off x="292829" y="1695755"/>
              <a:ext cx="242829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결재함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8796" y="2193804"/>
            <a:ext cx="1501780" cy="1660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21466" y="2468065"/>
            <a:ext cx="1238165" cy="26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ㄴ기안문 작성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grpSp>
        <p:nvGrpSpPr>
          <p:cNvPr id="2" name="그룹 1"/>
          <p:cNvGrpSpPr/>
          <p:nvPr/>
        </p:nvGrpSpPr>
        <p:grpSpPr>
          <a:xfrm>
            <a:off x="-69441" y="3854616"/>
            <a:ext cx="1588706" cy="3043629"/>
            <a:chOff x="-1401" y="3232836"/>
            <a:chExt cx="1588706" cy="3043629"/>
          </a:xfrm>
        </p:grpSpPr>
        <p:sp>
          <p:nvSpPr>
            <p:cNvPr id="22" name="TextBox 21"/>
            <p:cNvSpPr txBox="1"/>
            <p:nvPr/>
          </p:nvSpPr>
          <p:spPr>
            <a:xfrm>
              <a:off x="45538" y="323283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일반문서함</a:t>
              </a:r>
              <a:endParaRPr lang="en-US" altLang="ko-KR" sz="12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715" y="3482768"/>
              <a:ext cx="1512167" cy="265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입주민관리</a:t>
              </a:r>
              <a:endParaRPr lang="en-US" altLang="ko-KR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539" y="3725065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차량관리</a:t>
              </a:r>
              <a:endParaRPr lang="en-US" altLang="ko-KR" sz="12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017" y="3957730"/>
              <a:ext cx="1512167" cy="266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공사</a:t>
              </a:r>
              <a:r>
                <a:rPr lang="en-US" altLang="ko-KR" sz="1200"/>
                <a:t>/</a:t>
              </a:r>
              <a:r>
                <a:rPr lang="ko-KR" altLang="en-US" sz="1200"/>
                <a:t>수선관리</a:t>
              </a:r>
              <a:endParaRPr lang="en-US" altLang="ko-KR" sz="12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22" y="419136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회계관리</a:t>
              </a:r>
              <a:endParaRPr lang="en-US" altLang="ko-KR" sz="12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422" y="444282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자산관리</a:t>
              </a:r>
              <a:endParaRPr lang="en-US" altLang="ko-KR" sz="12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422" y="4692182"/>
              <a:ext cx="1512167" cy="265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계약관리</a:t>
              </a:r>
              <a:endParaRPr lang="en-US" altLang="ko-KR" sz="12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1401" y="4942114"/>
              <a:ext cx="1512167" cy="2635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검침관리</a:t>
              </a:r>
              <a:endParaRPr lang="en-US" altLang="ko-KR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067" y="5219113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관리비</a:t>
              </a:r>
              <a:endParaRPr lang="en-US" altLang="ko-KR" sz="12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492" y="5472535"/>
              <a:ext cx="1512167" cy="266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인사</a:t>
              </a:r>
              <a:r>
                <a:rPr lang="en-US" altLang="ko-KR" sz="1200"/>
                <a:t>/</a:t>
              </a:r>
              <a:r>
                <a:rPr lang="ko-KR" altLang="en-US" sz="1200"/>
                <a:t>근태관리</a:t>
              </a:r>
              <a:endParaRPr lang="en-US" altLang="ko-KR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669" y="5722467"/>
              <a:ext cx="1512167" cy="264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급여</a:t>
              </a:r>
              <a:r>
                <a:rPr lang="en-US" altLang="ko-KR" sz="1200"/>
                <a:t>/</a:t>
              </a:r>
              <a:r>
                <a:rPr lang="ko-KR" altLang="en-US" sz="1200"/>
                <a:t>정산관리</a:t>
              </a:r>
              <a:endParaRPr lang="en-US" altLang="ko-KR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137" y="5999466"/>
              <a:ext cx="1512167" cy="263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사이트관리</a:t>
              </a:r>
              <a:endParaRPr lang="en-US" altLang="ko-KR" sz="120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8007" y="2750434"/>
            <a:ext cx="831586" cy="267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ㄴ결재함      </a:t>
            </a:r>
            <a:endParaRPr lang="en-US" altLang="ko-KR" sz="1200"/>
          </a:p>
        </p:txBody>
      </p:sp>
      <p:sp>
        <p:nvSpPr>
          <p:cNvPr id="26" name="TextBox 25"/>
          <p:cNvSpPr txBox="1"/>
          <p:nvPr/>
        </p:nvSpPr>
        <p:spPr>
          <a:xfrm>
            <a:off x="7097" y="3027433"/>
            <a:ext cx="1180527" cy="26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ㄴ수신함</a:t>
            </a:r>
            <a:endParaRPr lang="en-US" altLang="ko-KR" sz="1200"/>
          </a:p>
        </p:txBody>
      </p:sp>
      <p:sp>
        <p:nvSpPr>
          <p:cNvPr id="38" name="TextBox 37"/>
          <p:cNvSpPr txBox="1"/>
          <p:nvPr/>
        </p:nvSpPr>
        <p:spPr>
          <a:xfrm>
            <a:off x="-2548" y="3283318"/>
            <a:ext cx="1190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ㄴ상신함</a:t>
            </a:r>
            <a:endParaRPr lang="en-US" altLang="ko-KR" sz="1200"/>
          </a:p>
        </p:txBody>
      </p:sp>
      <p:sp>
        <p:nvSpPr>
          <p:cNvPr id="39" name="TextBox 38"/>
          <p:cNvSpPr txBox="1"/>
          <p:nvPr/>
        </p:nvSpPr>
        <p:spPr>
          <a:xfrm>
            <a:off x="-17322" y="3560317"/>
            <a:ext cx="1512167" cy="266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ㄴ전체문서함</a:t>
            </a:r>
            <a:endParaRPr lang="en-US" altLang="ko-KR" sz="1200"/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7082681" y="2540"/>
          <a:ext cx="20593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수신함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수신문서 상세 조회 이동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 문서 목록을 조회하는 화면. 제목을 클릭하면 문서 상세보기를 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580175" y="1840779"/>
            <a:ext cx="6348792" cy="2402268"/>
            <a:chOff x="1580175" y="1840779"/>
            <a:chExt cx="6348792" cy="2402268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580175" y="1840779"/>
              <a:ext cx="5440097" cy="153157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300192" y="2919072"/>
              <a:ext cx="1628775" cy="13239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6389" name="그룹 12"/>
          <p:cNvGrpSpPr/>
          <p:nvPr/>
        </p:nvGrpSpPr>
        <p:grpSpPr>
          <a:xfrm>
            <a:off x="2026066" y="1844824"/>
            <a:ext cx="246599" cy="215444"/>
            <a:chOff x="292829" y="1695755"/>
            <a:chExt cx="246599" cy="215444"/>
          </a:xfrm>
        </p:grpSpPr>
        <p:sp>
          <p:nvSpPr>
            <p:cNvPr id="16390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391" name="TextBox 14"/>
            <p:cNvSpPr txBox="1"/>
            <p:nvPr/>
          </p:nvSpPr>
          <p:spPr>
            <a:xfrm>
              <a:off x="292829" y="1695755"/>
              <a:ext cx="246599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6393" name="그룹 12"/>
          <p:cNvGrpSpPr/>
          <p:nvPr/>
        </p:nvGrpSpPr>
        <p:grpSpPr>
          <a:xfrm>
            <a:off x="2375756" y="2348880"/>
            <a:ext cx="249334" cy="215444"/>
            <a:chOff x="292829" y="1695755"/>
            <a:chExt cx="249334" cy="215444"/>
          </a:xfrm>
        </p:grpSpPr>
        <p:sp>
          <p:nvSpPr>
            <p:cNvPr id="1639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395" name="TextBox 14"/>
            <p:cNvSpPr txBox="1"/>
            <p:nvPr/>
          </p:nvSpPr>
          <p:spPr>
            <a:xfrm>
              <a:off x="292829" y="1695755"/>
              <a:ext cx="24933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수신함 문서상세조회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결재함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수신함 문서 상세조회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8796" y="2193804"/>
            <a:ext cx="1501780" cy="1660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21466" y="2468065"/>
            <a:ext cx="1238165" cy="26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ㄴ기안문 작성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grpSp>
        <p:nvGrpSpPr>
          <p:cNvPr id="2" name="그룹 1"/>
          <p:cNvGrpSpPr/>
          <p:nvPr/>
        </p:nvGrpSpPr>
        <p:grpSpPr>
          <a:xfrm>
            <a:off x="-69441" y="3854616"/>
            <a:ext cx="1588706" cy="3043629"/>
            <a:chOff x="-1401" y="3232836"/>
            <a:chExt cx="1588706" cy="3043629"/>
          </a:xfrm>
        </p:grpSpPr>
        <p:sp>
          <p:nvSpPr>
            <p:cNvPr id="22" name="TextBox 21"/>
            <p:cNvSpPr txBox="1"/>
            <p:nvPr/>
          </p:nvSpPr>
          <p:spPr>
            <a:xfrm>
              <a:off x="45538" y="323283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일반문서함</a:t>
              </a:r>
              <a:endParaRPr lang="en-US" altLang="ko-KR" sz="12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715" y="3482768"/>
              <a:ext cx="1512167" cy="265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입주민관리</a:t>
              </a:r>
              <a:endParaRPr lang="en-US" altLang="ko-KR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539" y="3725065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차량관리</a:t>
              </a:r>
              <a:endParaRPr lang="en-US" altLang="ko-KR" sz="12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017" y="3957730"/>
              <a:ext cx="1512167" cy="266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공사</a:t>
              </a:r>
              <a:r>
                <a:rPr lang="en-US" altLang="ko-KR" sz="1200"/>
                <a:t>/</a:t>
              </a:r>
              <a:r>
                <a:rPr lang="ko-KR" altLang="en-US" sz="1200"/>
                <a:t>수선관리</a:t>
              </a:r>
              <a:endParaRPr lang="en-US" altLang="ko-KR" sz="12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22" y="419136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회계관리</a:t>
              </a:r>
              <a:endParaRPr lang="en-US" altLang="ko-KR" sz="12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422" y="444282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자산관리</a:t>
              </a:r>
              <a:endParaRPr lang="en-US" altLang="ko-KR" sz="12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422" y="4692182"/>
              <a:ext cx="1512167" cy="265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계약관리</a:t>
              </a:r>
              <a:endParaRPr lang="en-US" altLang="ko-KR" sz="12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1401" y="4942114"/>
              <a:ext cx="1512167" cy="2635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검침관리</a:t>
              </a:r>
              <a:endParaRPr lang="en-US" altLang="ko-KR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067" y="5219113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관리비</a:t>
              </a:r>
              <a:endParaRPr lang="en-US" altLang="ko-KR" sz="12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492" y="5472535"/>
              <a:ext cx="1512167" cy="266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인사</a:t>
              </a:r>
              <a:r>
                <a:rPr lang="en-US" altLang="ko-KR" sz="1200"/>
                <a:t>/</a:t>
              </a:r>
              <a:r>
                <a:rPr lang="ko-KR" altLang="en-US" sz="1200"/>
                <a:t>근태관리</a:t>
              </a:r>
              <a:endParaRPr lang="en-US" altLang="ko-KR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669" y="5722467"/>
              <a:ext cx="1512167" cy="264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급여</a:t>
              </a:r>
              <a:r>
                <a:rPr lang="en-US" altLang="ko-KR" sz="1200"/>
                <a:t>/</a:t>
              </a:r>
              <a:r>
                <a:rPr lang="ko-KR" altLang="en-US" sz="1200"/>
                <a:t>정산관리</a:t>
              </a:r>
              <a:endParaRPr lang="en-US" altLang="ko-KR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137" y="5999466"/>
              <a:ext cx="1512167" cy="263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사이트관리</a:t>
              </a:r>
              <a:endParaRPr lang="en-US" altLang="ko-KR" sz="120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8007" y="2750434"/>
            <a:ext cx="831586" cy="267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ㄴ결재함      </a:t>
            </a:r>
            <a:endParaRPr lang="en-US" altLang="ko-KR" sz="1200"/>
          </a:p>
        </p:txBody>
      </p:sp>
      <p:sp>
        <p:nvSpPr>
          <p:cNvPr id="26" name="TextBox 25"/>
          <p:cNvSpPr txBox="1"/>
          <p:nvPr/>
        </p:nvSpPr>
        <p:spPr>
          <a:xfrm>
            <a:off x="7097" y="3027433"/>
            <a:ext cx="1180527" cy="26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ㄴ수신함</a:t>
            </a:r>
            <a:endParaRPr lang="en-US" altLang="ko-KR" sz="1200"/>
          </a:p>
        </p:txBody>
      </p:sp>
      <p:sp>
        <p:nvSpPr>
          <p:cNvPr id="38" name="TextBox 37"/>
          <p:cNvSpPr txBox="1"/>
          <p:nvPr/>
        </p:nvSpPr>
        <p:spPr>
          <a:xfrm>
            <a:off x="-2548" y="3283318"/>
            <a:ext cx="1190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ㄴ상신함</a:t>
            </a:r>
            <a:endParaRPr lang="en-US" altLang="ko-KR" sz="1200"/>
          </a:p>
        </p:txBody>
      </p:sp>
      <p:sp>
        <p:nvSpPr>
          <p:cNvPr id="39" name="TextBox 38"/>
          <p:cNvSpPr txBox="1"/>
          <p:nvPr/>
        </p:nvSpPr>
        <p:spPr>
          <a:xfrm>
            <a:off x="-17322" y="3560317"/>
            <a:ext cx="1512167" cy="266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ㄴ전체문서함</a:t>
            </a:r>
            <a:endParaRPr lang="en-US" altLang="ko-KR" sz="1200"/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7082681" y="2540"/>
          <a:ext cx="205930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 문서 상세조회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 문서 상세조회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99692" y="1307671"/>
            <a:ext cx="5112568" cy="537088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6388" name="그룹 12"/>
          <p:cNvGrpSpPr/>
          <p:nvPr/>
        </p:nvGrpSpPr>
        <p:grpSpPr>
          <a:xfrm>
            <a:off x="2087724" y="1412776"/>
            <a:ext cx="223041" cy="215444"/>
            <a:chOff x="292829" y="1695755"/>
            <a:chExt cx="223041" cy="215444"/>
          </a:xfrm>
        </p:grpSpPr>
        <p:sp>
          <p:nvSpPr>
            <p:cNvPr id="16389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390" name="TextBox 14"/>
            <p:cNvSpPr txBox="1"/>
            <p:nvPr/>
          </p:nvSpPr>
          <p:spPr>
            <a:xfrm>
              <a:off x="292829" y="1695755"/>
              <a:ext cx="24209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88740"/>
            <a:ext cx="9810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상신함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결재함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상신함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상신함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8796" y="2193804"/>
            <a:ext cx="1501780" cy="1660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21466" y="2468065"/>
            <a:ext cx="1238165" cy="26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ㄴ기안문 작성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grpSp>
        <p:nvGrpSpPr>
          <p:cNvPr id="2" name="그룹 1"/>
          <p:cNvGrpSpPr/>
          <p:nvPr/>
        </p:nvGrpSpPr>
        <p:grpSpPr>
          <a:xfrm>
            <a:off x="-69441" y="3854616"/>
            <a:ext cx="1588706" cy="3043629"/>
            <a:chOff x="-1401" y="3232836"/>
            <a:chExt cx="1588706" cy="3043629"/>
          </a:xfrm>
        </p:grpSpPr>
        <p:sp>
          <p:nvSpPr>
            <p:cNvPr id="22" name="TextBox 21"/>
            <p:cNvSpPr txBox="1"/>
            <p:nvPr/>
          </p:nvSpPr>
          <p:spPr>
            <a:xfrm>
              <a:off x="45538" y="323283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일반문서함</a:t>
              </a:r>
              <a:endParaRPr lang="en-US" altLang="ko-KR" sz="12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715" y="3482768"/>
              <a:ext cx="1512167" cy="265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입주민관리</a:t>
              </a:r>
              <a:endParaRPr lang="en-US" altLang="ko-KR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539" y="3725065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차량관리</a:t>
              </a:r>
              <a:endParaRPr lang="en-US" altLang="ko-KR" sz="12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017" y="3957730"/>
              <a:ext cx="1512167" cy="266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공사</a:t>
              </a:r>
              <a:r>
                <a:rPr lang="en-US" altLang="ko-KR" sz="1200"/>
                <a:t>/</a:t>
              </a:r>
              <a:r>
                <a:rPr lang="ko-KR" altLang="en-US" sz="1200"/>
                <a:t>수선관리</a:t>
              </a:r>
              <a:endParaRPr lang="en-US" altLang="ko-KR" sz="12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22" y="419136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회계관리</a:t>
              </a:r>
              <a:endParaRPr lang="en-US" altLang="ko-KR" sz="12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422" y="444282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자산관리</a:t>
              </a:r>
              <a:endParaRPr lang="en-US" altLang="ko-KR" sz="12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422" y="4692182"/>
              <a:ext cx="1512167" cy="265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계약관리</a:t>
              </a:r>
              <a:endParaRPr lang="en-US" altLang="ko-KR" sz="12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1401" y="4942114"/>
              <a:ext cx="1512167" cy="2635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검침관리</a:t>
              </a:r>
              <a:endParaRPr lang="en-US" altLang="ko-KR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067" y="5219113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관리비</a:t>
              </a:r>
              <a:endParaRPr lang="en-US" altLang="ko-KR" sz="12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492" y="5472535"/>
              <a:ext cx="1512167" cy="266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인사</a:t>
              </a:r>
              <a:r>
                <a:rPr lang="en-US" altLang="ko-KR" sz="1200"/>
                <a:t>/</a:t>
              </a:r>
              <a:r>
                <a:rPr lang="ko-KR" altLang="en-US" sz="1200"/>
                <a:t>근태관리</a:t>
              </a:r>
              <a:endParaRPr lang="en-US" altLang="ko-KR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669" y="5722467"/>
              <a:ext cx="1512167" cy="264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급여</a:t>
              </a:r>
              <a:r>
                <a:rPr lang="en-US" altLang="ko-KR" sz="1200"/>
                <a:t>/</a:t>
              </a:r>
              <a:r>
                <a:rPr lang="ko-KR" altLang="en-US" sz="1200"/>
                <a:t>정산관리</a:t>
              </a:r>
              <a:endParaRPr lang="en-US" altLang="ko-KR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137" y="5999466"/>
              <a:ext cx="1512167" cy="263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사이트관리</a:t>
              </a:r>
              <a:endParaRPr lang="en-US" altLang="ko-KR" sz="120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8007" y="2750434"/>
            <a:ext cx="831586" cy="267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ㄴ결재함      </a:t>
            </a:r>
            <a:endParaRPr lang="en-US" altLang="ko-KR" sz="1200"/>
          </a:p>
        </p:txBody>
      </p:sp>
      <p:sp>
        <p:nvSpPr>
          <p:cNvPr id="26" name="TextBox 25"/>
          <p:cNvSpPr txBox="1"/>
          <p:nvPr/>
        </p:nvSpPr>
        <p:spPr>
          <a:xfrm>
            <a:off x="7097" y="3027433"/>
            <a:ext cx="1180527" cy="26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ㄴ수신함</a:t>
            </a:r>
            <a:endParaRPr lang="en-US" altLang="ko-KR" sz="1200"/>
          </a:p>
        </p:txBody>
      </p:sp>
      <p:sp>
        <p:nvSpPr>
          <p:cNvPr id="38" name="TextBox 37"/>
          <p:cNvSpPr txBox="1"/>
          <p:nvPr/>
        </p:nvSpPr>
        <p:spPr>
          <a:xfrm>
            <a:off x="-2548" y="3283318"/>
            <a:ext cx="1190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ㄴ상신함</a:t>
            </a:r>
            <a:endParaRPr lang="en-US" altLang="ko-KR" sz="1200"/>
          </a:p>
        </p:txBody>
      </p:sp>
      <p:sp>
        <p:nvSpPr>
          <p:cNvPr id="39" name="TextBox 38"/>
          <p:cNvSpPr txBox="1"/>
          <p:nvPr/>
        </p:nvSpPr>
        <p:spPr>
          <a:xfrm>
            <a:off x="-17322" y="3560317"/>
            <a:ext cx="1512167" cy="266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ㄴ전체문서함</a:t>
            </a:r>
            <a:endParaRPr lang="en-US" altLang="ko-KR" sz="120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134544"/>
              </p:ext>
            </p:extLst>
          </p:nvPr>
        </p:nvGraphicFramePr>
        <p:xfrm>
          <a:off x="7082681" y="2540"/>
          <a:ext cx="2059305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송신함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상신 문서 상세조회 이동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올리기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송신 문서 목록을 조회하고 결재를 올릴 수 있는 화면.  등록버튼을 누르면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기안문작성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화면으로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80175" y="1840779"/>
            <a:ext cx="5440097" cy="15315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619672" y="1833814"/>
            <a:ext cx="461391" cy="22703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7411" name="그룹 12"/>
          <p:cNvGrpSpPr/>
          <p:nvPr/>
        </p:nvGrpSpPr>
        <p:grpSpPr>
          <a:xfrm>
            <a:off x="2026066" y="1844824"/>
            <a:ext cx="246599" cy="215444"/>
            <a:chOff x="292829" y="1695755"/>
            <a:chExt cx="246599" cy="215444"/>
          </a:xfrm>
        </p:grpSpPr>
        <p:sp>
          <p:nvSpPr>
            <p:cNvPr id="17412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413" name="TextBox 14"/>
            <p:cNvSpPr txBox="1"/>
            <p:nvPr/>
          </p:nvSpPr>
          <p:spPr>
            <a:xfrm>
              <a:off x="292829" y="1695755"/>
              <a:ext cx="246599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7414" name="그룹 12"/>
          <p:cNvGrpSpPr/>
          <p:nvPr/>
        </p:nvGrpSpPr>
        <p:grpSpPr>
          <a:xfrm>
            <a:off x="2375756" y="2348880"/>
            <a:ext cx="249334" cy="215444"/>
            <a:chOff x="292829" y="1695755"/>
            <a:chExt cx="249334" cy="215444"/>
          </a:xfrm>
        </p:grpSpPr>
        <p:sp>
          <p:nvSpPr>
            <p:cNvPr id="17415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416" name="TextBox 14"/>
            <p:cNvSpPr txBox="1"/>
            <p:nvPr/>
          </p:nvSpPr>
          <p:spPr>
            <a:xfrm>
              <a:off x="292829" y="1695755"/>
              <a:ext cx="24933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7417" name="그룹 12"/>
          <p:cNvGrpSpPr/>
          <p:nvPr/>
        </p:nvGrpSpPr>
        <p:grpSpPr>
          <a:xfrm>
            <a:off x="6410898" y="3069540"/>
            <a:ext cx="243267" cy="215444"/>
            <a:chOff x="292829" y="1695755"/>
            <a:chExt cx="243267" cy="215444"/>
          </a:xfrm>
        </p:grpSpPr>
        <p:sp>
          <p:nvSpPr>
            <p:cNvPr id="17418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419" name="TextBox 14"/>
            <p:cNvSpPr txBox="1"/>
            <p:nvPr/>
          </p:nvSpPr>
          <p:spPr>
            <a:xfrm>
              <a:off x="292829" y="1695755"/>
              <a:ext cx="243267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전체문서함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결재함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전체문서함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전체문서함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8796" y="2193804"/>
            <a:ext cx="1501780" cy="1660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21466" y="2468065"/>
            <a:ext cx="1238165" cy="26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ㄴ기안문 작성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grpSp>
        <p:nvGrpSpPr>
          <p:cNvPr id="2" name="그룹 1"/>
          <p:cNvGrpSpPr/>
          <p:nvPr/>
        </p:nvGrpSpPr>
        <p:grpSpPr>
          <a:xfrm>
            <a:off x="-69441" y="3854616"/>
            <a:ext cx="1588706" cy="3043629"/>
            <a:chOff x="-1401" y="3232836"/>
            <a:chExt cx="1588706" cy="3043629"/>
          </a:xfrm>
        </p:grpSpPr>
        <p:sp>
          <p:nvSpPr>
            <p:cNvPr id="22" name="TextBox 21"/>
            <p:cNvSpPr txBox="1"/>
            <p:nvPr/>
          </p:nvSpPr>
          <p:spPr>
            <a:xfrm>
              <a:off x="45538" y="323283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일반문서함</a:t>
              </a:r>
              <a:endParaRPr lang="en-US" altLang="ko-KR" sz="12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715" y="3482768"/>
              <a:ext cx="1512167" cy="265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입주민관리</a:t>
              </a:r>
              <a:endParaRPr lang="en-US" altLang="ko-KR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539" y="3725065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차량관리</a:t>
              </a:r>
              <a:endParaRPr lang="en-US" altLang="ko-KR" sz="12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017" y="3957730"/>
              <a:ext cx="1512167" cy="266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공사</a:t>
              </a:r>
              <a:r>
                <a:rPr lang="en-US" altLang="ko-KR" sz="1200"/>
                <a:t>/</a:t>
              </a:r>
              <a:r>
                <a:rPr lang="ko-KR" altLang="en-US" sz="1200"/>
                <a:t>수선관리</a:t>
              </a:r>
              <a:endParaRPr lang="en-US" altLang="ko-KR" sz="12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422" y="419136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회계관리</a:t>
              </a:r>
              <a:endParaRPr lang="en-US" altLang="ko-KR" sz="12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422" y="4442826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자산관리</a:t>
              </a:r>
              <a:endParaRPr lang="en-US" altLang="ko-KR" sz="12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422" y="4692182"/>
              <a:ext cx="1512167" cy="265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계약관리</a:t>
              </a:r>
              <a:endParaRPr lang="en-US" altLang="ko-KR" sz="12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1401" y="4942114"/>
              <a:ext cx="1512167" cy="2635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검침관리</a:t>
              </a:r>
              <a:endParaRPr lang="en-US" altLang="ko-KR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067" y="5219113"/>
              <a:ext cx="15121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관리비</a:t>
              </a:r>
              <a:endParaRPr lang="en-US" altLang="ko-KR" sz="12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492" y="5472535"/>
              <a:ext cx="1512167" cy="266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인사</a:t>
              </a:r>
              <a:r>
                <a:rPr lang="en-US" altLang="ko-KR" sz="1200"/>
                <a:t>/</a:t>
              </a:r>
              <a:r>
                <a:rPr lang="ko-KR" altLang="en-US" sz="1200"/>
                <a:t>근태관리</a:t>
              </a:r>
              <a:endParaRPr lang="en-US" altLang="ko-KR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669" y="5722467"/>
              <a:ext cx="1512167" cy="264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급여</a:t>
              </a:r>
              <a:r>
                <a:rPr lang="en-US" altLang="ko-KR" sz="1200"/>
                <a:t>/</a:t>
              </a:r>
              <a:r>
                <a:rPr lang="ko-KR" altLang="en-US" sz="1200"/>
                <a:t>정산관리</a:t>
              </a:r>
              <a:endParaRPr lang="en-US" altLang="ko-KR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137" y="5999466"/>
              <a:ext cx="1512167" cy="263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/>
                <a:t>사이트관리</a:t>
              </a:r>
              <a:endParaRPr lang="en-US" altLang="ko-KR" sz="120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8007" y="2750434"/>
            <a:ext cx="831586" cy="267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ㄴ결재함      </a:t>
            </a:r>
            <a:endParaRPr lang="en-US" altLang="ko-KR" sz="1200"/>
          </a:p>
        </p:txBody>
      </p:sp>
      <p:sp>
        <p:nvSpPr>
          <p:cNvPr id="26" name="TextBox 25"/>
          <p:cNvSpPr txBox="1"/>
          <p:nvPr/>
        </p:nvSpPr>
        <p:spPr>
          <a:xfrm>
            <a:off x="7097" y="3027433"/>
            <a:ext cx="1180527" cy="26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ㄴ수신함</a:t>
            </a:r>
            <a:endParaRPr lang="en-US" altLang="ko-KR" sz="1200"/>
          </a:p>
        </p:txBody>
      </p:sp>
      <p:sp>
        <p:nvSpPr>
          <p:cNvPr id="38" name="TextBox 37"/>
          <p:cNvSpPr txBox="1"/>
          <p:nvPr/>
        </p:nvSpPr>
        <p:spPr>
          <a:xfrm>
            <a:off x="-2548" y="3283318"/>
            <a:ext cx="1190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ㄴ상신함</a:t>
            </a:r>
            <a:endParaRPr lang="en-US" altLang="ko-KR" sz="1200"/>
          </a:p>
        </p:txBody>
      </p:sp>
      <p:sp>
        <p:nvSpPr>
          <p:cNvPr id="39" name="TextBox 38"/>
          <p:cNvSpPr txBox="1"/>
          <p:nvPr/>
        </p:nvSpPr>
        <p:spPr>
          <a:xfrm>
            <a:off x="-17322" y="3560317"/>
            <a:ext cx="1512167" cy="266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ㄴ전체문서함</a:t>
            </a:r>
            <a:endParaRPr lang="en-US" altLang="ko-KR" sz="1200"/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7082681" y="2540"/>
          <a:ext cx="20593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문서함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상세 조회 이동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전제 문서 목록을 조회하는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98203" y="2276872"/>
            <a:ext cx="6286165" cy="137618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8435" name="그룹 12"/>
          <p:cNvGrpSpPr/>
          <p:nvPr/>
        </p:nvGrpSpPr>
        <p:grpSpPr>
          <a:xfrm>
            <a:off x="2278094" y="2240868"/>
            <a:ext cx="246599" cy="215444"/>
            <a:chOff x="292829" y="1695755"/>
            <a:chExt cx="246599" cy="215444"/>
          </a:xfrm>
        </p:grpSpPr>
        <p:sp>
          <p:nvSpPr>
            <p:cNvPr id="18436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437" name="TextBox 14"/>
            <p:cNvSpPr txBox="1"/>
            <p:nvPr/>
          </p:nvSpPr>
          <p:spPr>
            <a:xfrm>
              <a:off x="292829" y="1695755"/>
              <a:ext cx="24659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438" name="그룹 12"/>
          <p:cNvGrpSpPr/>
          <p:nvPr/>
        </p:nvGrpSpPr>
        <p:grpSpPr>
          <a:xfrm>
            <a:off x="2627784" y="2744924"/>
            <a:ext cx="249334" cy="215444"/>
            <a:chOff x="292829" y="1695755"/>
            <a:chExt cx="249334" cy="215444"/>
          </a:xfrm>
        </p:grpSpPr>
        <p:sp>
          <p:nvSpPr>
            <p:cNvPr id="18439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440" name="TextBox 14"/>
            <p:cNvSpPr txBox="1"/>
            <p:nvPr/>
          </p:nvSpPr>
          <p:spPr>
            <a:xfrm>
              <a:off x="292829" y="1695755"/>
              <a:ext cx="24933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87" y="2364956"/>
            <a:ext cx="6984776" cy="3371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094008"/>
              </p:ext>
            </p:extLst>
          </p:nvPr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일반문서관리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문서함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일반문서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일반문서관리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8416" y="2467955"/>
            <a:ext cx="1501780" cy="5958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113775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66045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계정설정</a:t>
            </a:r>
            <a:endParaRPr lang="en-US" altLang="ko-KR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-11658" y="110781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0413" y="136787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메뉴얼</a:t>
            </a:r>
            <a:endParaRPr lang="en-US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8416" y="273726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ㄴ일반문서관리</a:t>
            </a: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576" y="223078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전자결재</a:t>
            </a:r>
            <a:endParaRPr lang="en-US" altLang="ko-K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576" y="248014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문서함</a:t>
            </a:r>
            <a:endParaRPr lang="en-US" altLang="ko-K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-6836" y="300768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/>
              <a:t>입주민관리</a:t>
            </a:r>
            <a:endParaRPr lang="en-US" altLang="ko-K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-32363" y="322869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차량관리</a:t>
            </a:r>
            <a:endParaRPr lang="en-US" altLang="ko-KR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-11658" y="1958391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단지설정</a:t>
            </a:r>
            <a:endParaRPr lang="en-US" altLang="ko-KR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-54885" y="3461364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공사</a:t>
            </a:r>
            <a:r>
              <a:rPr lang="en-US" altLang="ko-KR" sz="1200" dirty="0"/>
              <a:t>/</a:t>
            </a:r>
            <a:r>
              <a:rPr lang="ko-KR" altLang="en-US" sz="1200" dirty="0"/>
              <a:t>수선관리</a:t>
            </a:r>
            <a:endParaRPr lang="en-US" altLang="ko-KR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-62480" y="369500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회계관리</a:t>
            </a:r>
            <a:endParaRPr lang="en-US" altLang="ko-KR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-62480" y="394646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자산관리</a:t>
            </a:r>
            <a:endParaRPr lang="en-US" altLang="ko-K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-62480" y="4195816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계약관리</a:t>
            </a:r>
            <a:endParaRPr lang="en-US" altLang="ko-KR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-79303" y="444574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검침관리</a:t>
            </a:r>
            <a:endParaRPr lang="en-US" altLang="ko-KR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-52835" y="472274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관리비</a:t>
            </a:r>
            <a:endParaRPr lang="en-US" altLang="ko-KR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-12410" y="497616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인사</a:t>
            </a:r>
            <a:r>
              <a:rPr lang="en-US" altLang="ko-KR" sz="1200" dirty="0"/>
              <a:t>/</a:t>
            </a:r>
            <a:r>
              <a:rPr lang="ko-KR" altLang="en-US" sz="1200" dirty="0"/>
              <a:t>근태관리</a:t>
            </a:r>
            <a:endParaRPr lang="en-US" altLang="ko-KR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-29233" y="5226101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급여</a:t>
            </a:r>
            <a:r>
              <a:rPr lang="en-US" altLang="ko-KR" sz="1200" dirty="0"/>
              <a:t>/</a:t>
            </a:r>
            <a:r>
              <a:rPr lang="ko-KR" altLang="en-US" sz="1200" dirty="0"/>
              <a:t>정산관리</a:t>
            </a:r>
            <a:endParaRPr lang="en-US" altLang="ko-KR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-2765" y="550310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사이트관리</a:t>
            </a:r>
            <a:endParaRPr lang="en-US" altLang="ko-KR" sz="1200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0438"/>
              </p:ext>
            </p:extLst>
          </p:nvPr>
        </p:nvGraphicFramePr>
        <p:xfrm>
          <a:off x="7082681" y="2540"/>
          <a:ext cx="20618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일반문서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등록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상세조회 및 수정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일반문서 목록을 조회하고 등록하는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30" name="그룹 12"/>
          <p:cNvGrpSpPr/>
          <p:nvPr/>
        </p:nvGrpSpPr>
        <p:grpSpPr>
          <a:xfrm>
            <a:off x="2184638" y="2373471"/>
            <a:ext cx="246599" cy="215444"/>
            <a:chOff x="292829" y="1695755"/>
            <a:chExt cx="246599" cy="215444"/>
          </a:xfrm>
        </p:grpSpPr>
        <p:sp>
          <p:nvSpPr>
            <p:cNvPr id="38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TextBox 14"/>
            <p:cNvSpPr txBox="1"/>
            <p:nvPr/>
          </p:nvSpPr>
          <p:spPr>
            <a:xfrm>
              <a:off x="292829" y="1695755"/>
              <a:ext cx="24659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12"/>
          <p:cNvGrpSpPr/>
          <p:nvPr/>
        </p:nvGrpSpPr>
        <p:grpSpPr>
          <a:xfrm>
            <a:off x="2160567" y="4310982"/>
            <a:ext cx="240772" cy="215444"/>
            <a:chOff x="292829" y="1695755"/>
            <a:chExt cx="240772" cy="215444"/>
          </a:xfrm>
        </p:grpSpPr>
        <p:sp>
          <p:nvSpPr>
            <p:cNvPr id="45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TextBox 1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그룹 12"/>
          <p:cNvGrpSpPr/>
          <p:nvPr/>
        </p:nvGrpSpPr>
        <p:grpSpPr>
          <a:xfrm>
            <a:off x="3239852" y="2792239"/>
            <a:ext cx="240772" cy="215444"/>
            <a:chOff x="292829" y="1695755"/>
            <a:chExt cx="240772" cy="215444"/>
          </a:xfrm>
        </p:grpSpPr>
        <p:sp>
          <p:nvSpPr>
            <p:cNvPr id="51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TextBox 1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249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입주자 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입주자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8760" y="2741671"/>
            <a:ext cx="1501780" cy="8056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74598" y="2994333"/>
            <a:ext cx="12381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54481" y="249173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7658" y="2741671"/>
            <a:ext cx="1512167" cy="266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15242" y="353701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7280" y="3769677"/>
            <a:ext cx="1512167" cy="267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14875" y="400331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14875" y="4254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14875" y="4504129"/>
            <a:ext cx="1512167" cy="26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31698" y="4754061"/>
            <a:ext cx="1512167" cy="263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30" y="5031060"/>
            <a:ext cx="1512167" cy="26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35195" y="5284482"/>
            <a:ext cx="1512167" cy="26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18372" y="5534414"/>
            <a:ext cx="1512167" cy="264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44840" y="5811413"/>
            <a:ext cx="1512167" cy="26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25" name="TextBox 24"/>
          <p:cNvSpPr txBox="1"/>
          <p:nvPr/>
        </p:nvSpPr>
        <p:spPr>
          <a:xfrm>
            <a:off x="296255" y="3251678"/>
            <a:ext cx="994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ㄴ전출관리      </a:t>
            </a:r>
            <a:endParaRPr lang="en-US" altLang="ko-KR" sz="1200"/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회차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80175" y="1742659"/>
            <a:ext cx="5440098" cy="3609411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3315" name="그룹 12"/>
          <p:cNvGrpSpPr/>
          <p:nvPr/>
        </p:nvGrpSpPr>
        <p:grpSpPr>
          <a:xfrm>
            <a:off x="2064764" y="1772816"/>
            <a:ext cx="246599" cy="215444"/>
            <a:chOff x="292829" y="1695755"/>
            <a:chExt cx="246599" cy="215444"/>
          </a:xfrm>
        </p:grpSpPr>
        <p:sp>
          <p:nvSpPr>
            <p:cNvPr id="13316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317" name="TextBox 14"/>
            <p:cNvSpPr txBox="1"/>
            <p:nvPr/>
          </p:nvSpPr>
          <p:spPr>
            <a:xfrm>
              <a:off x="292829" y="1695755"/>
              <a:ext cx="24659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318" name="그룹 12"/>
          <p:cNvGrpSpPr/>
          <p:nvPr/>
        </p:nvGrpSpPr>
        <p:grpSpPr>
          <a:xfrm>
            <a:off x="1766382" y="2348880"/>
            <a:ext cx="249334" cy="215444"/>
            <a:chOff x="292829" y="1695755"/>
            <a:chExt cx="249334" cy="215444"/>
          </a:xfrm>
        </p:grpSpPr>
        <p:sp>
          <p:nvSpPr>
            <p:cNvPr id="13319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320" name="TextBox 14"/>
            <p:cNvSpPr txBox="1"/>
            <p:nvPr/>
          </p:nvSpPr>
          <p:spPr>
            <a:xfrm>
              <a:off x="292829" y="1695755"/>
              <a:ext cx="24933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3327" name="직사각형 40"/>
          <p:cNvSpPr/>
          <p:nvPr/>
        </p:nvSpPr>
        <p:spPr>
          <a:xfrm>
            <a:off x="7776356" y="3690570"/>
            <a:ext cx="900100" cy="145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7082681" y="2540"/>
          <a:ext cx="20593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 정보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세대주 정보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 입주 정보를 등록하는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28760" y="2741671"/>
            <a:ext cx="1501780" cy="8056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41" name="TextBox 40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43" name="TextBox 42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44" name="TextBox 43"/>
          <p:cNvSpPr txBox="1"/>
          <p:nvPr/>
        </p:nvSpPr>
        <p:spPr>
          <a:xfrm>
            <a:off x="74598" y="2994333"/>
            <a:ext cx="12381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ㄴ입주관리</a:t>
            </a:r>
            <a:endParaRPr lang="en-US" altLang="ko-KR" sz="1200"/>
          </a:p>
        </p:txBody>
      </p:sp>
      <p:sp>
        <p:nvSpPr>
          <p:cNvPr id="45" name="TextBox 44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46" name="TextBox 45"/>
          <p:cNvSpPr txBox="1"/>
          <p:nvPr/>
        </p:nvSpPr>
        <p:spPr>
          <a:xfrm>
            <a:off x="54481" y="249173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47" name="TextBox 46"/>
          <p:cNvSpPr txBox="1"/>
          <p:nvPr/>
        </p:nvSpPr>
        <p:spPr>
          <a:xfrm>
            <a:off x="37658" y="2741671"/>
            <a:ext cx="1512167" cy="266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48" name="TextBox 47"/>
          <p:cNvSpPr txBox="1"/>
          <p:nvPr/>
        </p:nvSpPr>
        <p:spPr>
          <a:xfrm>
            <a:off x="15242" y="353701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49" name="TextBox 48"/>
          <p:cNvSpPr txBox="1"/>
          <p:nvPr/>
        </p:nvSpPr>
        <p:spPr>
          <a:xfrm>
            <a:off x="-7280" y="3769677"/>
            <a:ext cx="1512167" cy="267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50" name="TextBox 49"/>
          <p:cNvSpPr txBox="1"/>
          <p:nvPr/>
        </p:nvSpPr>
        <p:spPr>
          <a:xfrm>
            <a:off x="-14875" y="400331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51" name="TextBox 50"/>
          <p:cNvSpPr txBox="1"/>
          <p:nvPr/>
        </p:nvSpPr>
        <p:spPr>
          <a:xfrm>
            <a:off x="-14875" y="4254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52" name="TextBox 51"/>
          <p:cNvSpPr txBox="1"/>
          <p:nvPr/>
        </p:nvSpPr>
        <p:spPr>
          <a:xfrm>
            <a:off x="-14875" y="4504129"/>
            <a:ext cx="1512167" cy="26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53" name="TextBox 52"/>
          <p:cNvSpPr txBox="1"/>
          <p:nvPr/>
        </p:nvSpPr>
        <p:spPr>
          <a:xfrm>
            <a:off x="-31698" y="4754061"/>
            <a:ext cx="1512167" cy="263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54" name="TextBox 53"/>
          <p:cNvSpPr txBox="1"/>
          <p:nvPr/>
        </p:nvSpPr>
        <p:spPr>
          <a:xfrm>
            <a:off x="-5230" y="5031060"/>
            <a:ext cx="1512167" cy="26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55" name="TextBox 54"/>
          <p:cNvSpPr txBox="1"/>
          <p:nvPr/>
        </p:nvSpPr>
        <p:spPr>
          <a:xfrm>
            <a:off x="35195" y="5284482"/>
            <a:ext cx="1512167" cy="26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56" name="TextBox 55"/>
          <p:cNvSpPr txBox="1"/>
          <p:nvPr/>
        </p:nvSpPr>
        <p:spPr>
          <a:xfrm>
            <a:off x="18372" y="5534414"/>
            <a:ext cx="1512167" cy="264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57" name="TextBox 56"/>
          <p:cNvSpPr txBox="1"/>
          <p:nvPr/>
        </p:nvSpPr>
        <p:spPr>
          <a:xfrm>
            <a:off x="44840" y="5811413"/>
            <a:ext cx="1512167" cy="26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58" name="TextBox 57"/>
          <p:cNvSpPr txBox="1"/>
          <p:nvPr/>
        </p:nvSpPr>
        <p:spPr>
          <a:xfrm>
            <a:off x="296255" y="3251678"/>
            <a:ext cx="994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ㄴ전출관리      </a:t>
            </a:r>
            <a:endParaRPr lang="en-US" altLang="ko-KR" sz="1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82300" y="2024844"/>
            <a:ext cx="6590100" cy="423081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27" name="그룹 12"/>
          <p:cNvGrpSpPr/>
          <p:nvPr/>
        </p:nvGrpSpPr>
        <p:grpSpPr>
          <a:xfrm>
            <a:off x="2123728" y="2134594"/>
            <a:ext cx="246599" cy="215444"/>
            <a:chOff x="292829" y="1695755"/>
            <a:chExt cx="246599" cy="215444"/>
          </a:xfrm>
        </p:grpSpPr>
        <p:sp>
          <p:nvSpPr>
            <p:cNvPr id="1028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29" name="TextBox 14"/>
            <p:cNvSpPr txBox="1"/>
            <p:nvPr/>
          </p:nvSpPr>
          <p:spPr>
            <a:xfrm>
              <a:off x="292829" y="1695755"/>
              <a:ext cx="246599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30" name="그룹 12"/>
          <p:cNvGrpSpPr/>
          <p:nvPr/>
        </p:nvGrpSpPr>
        <p:grpSpPr>
          <a:xfrm>
            <a:off x="2231740" y="4042806"/>
            <a:ext cx="246599" cy="215444"/>
            <a:chOff x="292829" y="1695755"/>
            <a:chExt cx="246599" cy="215444"/>
          </a:xfrm>
        </p:grpSpPr>
        <p:sp>
          <p:nvSpPr>
            <p:cNvPr id="1031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32" name="TextBox 14"/>
            <p:cNvSpPr txBox="1"/>
            <p:nvPr/>
          </p:nvSpPr>
          <p:spPr>
            <a:xfrm>
              <a:off x="292829" y="1695755"/>
              <a:ext cx="246599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981604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전출자 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전출관리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전출자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8760" y="2741671"/>
            <a:ext cx="1501780" cy="15154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0" y="3007985"/>
            <a:ext cx="1151620" cy="26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54481" y="249173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7658" y="2741671"/>
            <a:ext cx="1512167" cy="266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20472" y="4222839"/>
            <a:ext cx="1512167" cy="271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2050" y="4455504"/>
            <a:ext cx="1512167" cy="27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9645" y="4689140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9645" y="4940600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9645" y="5189956"/>
            <a:ext cx="1512167" cy="269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26468" y="5439888"/>
            <a:ext cx="1512167" cy="263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5716887"/>
            <a:ext cx="1512167" cy="266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40425" y="5970309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23602" y="6220241"/>
            <a:ext cx="1512167" cy="26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50070" y="6497240"/>
            <a:ext cx="1512167" cy="267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25" name="TextBox 24"/>
          <p:cNvSpPr txBox="1"/>
          <p:nvPr/>
        </p:nvSpPr>
        <p:spPr>
          <a:xfrm>
            <a:off x="143508" y="3296008"/>
            <a:ext cx="994973" cy="265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ㄴ전출관리      </a:t>
            </a:r>
            <a:endParaRPr lang="en-US" altLang="ko-KR" sz="1200"/>
          </a:p>
        </p:txBody>
      </p:sp>
      <p:sp>
        <p:nvSpPr>
          <p:cNvPr id="26" name="TextBox 25"/>
          <p:cNvSpPr txBox="1"/>
          <p:nvPr/>
        </p:nvSpPr>
        <p:spPr>
          <a:xfrm>
            <a:off x="215516" y="3537012"/>
            <a:ext cx="10441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ㄴ전출관리</a:t>
            </a:r>
            <a:r>
              <a:rPr lang="ko-KR" altLang="en-US" sz="1200" dirty="0"/>
              <a:t>       </a:t>
            </a:r>
          </a:p>
        </p:txBody>
      </p:sp>
      <p:sp>
        <p:nvSpPr>
          <p:cNvPr id="38" name="TextBox 25"/>
          <p:cNvSpPr txBox="1"/>
          <p:nvPr/>
        </p:nvSpPr>
        <p:spPr>
          <a:xfrm>
            <a:off x="215516" y="3825044"/>
            <a:ext cx="1260140" cy="45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ㄴ확인서 조회 및 발급       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7776356" y="3690570"/>
            <a:ext cx="900100" cy="145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!</a:t>
            </a:r>
            <a:endParaRPr lang="ko-KR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벤더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관리사무소 회원 관리</a:t>
            </a:r>
            <a:endParaRPr lang="en-US" altLang="ko-KR" dirty="0" smtClean="0"/>
          </a:p>
          <a:p>
            <a:pPr lvl="0">
              <a:defRPr lang="ko-KR" altLang="en-US"/>
            </a:pPr>
            <a:r>
              <a:rPr lang="ko-KR" altLang="en-US" dirty="0" smtClean="0"/>
              <a:t>벤더 공지사항</a:t>
            </a:r>
            <a:endParaRPr lang="en-US" altLang="ko-KR" dirty="0" smtClean="0"/>
          </a:p>
          <a:p>
            <a:pPr lvl="0">
              <a:defRPr lang="ko-KR" altLang="en-US"/>
            </a:pPr>
            <a:r>
              <a:rPr lang="ko-KR" altLang="en-US" dirty="0" smtClean="0"/>
              <a:t>벤더 </a:t>
            </a:r>
            <a:r>
              <a:rPr lang="ko-KR" altLang="en-US" dirty="0" err="1" smtClean="0"/>
              <a:t>문의게시판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22136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확인서 조회 및 발급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전출관리&gt;확인서 조회 및 발급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확인서 조회 및 발급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8760" y="2741671"/>
            <a:ext cx="1501780" cy="15154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0" y="3007985"/>
            <a:ext cx="1151620" cy="26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54481" y="249173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7658" y="2741671"/>
            <a:ext cx="1512167" cy="266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20472" y="4222839"/>
            <a:ext cx="1512167" cy="271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2050" y="4455504"/>
            <a:ext cx="1512167" cy="27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9645" y="4689140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9645" y="4940600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9645" y="5189956"/>
            <a:ext cx="1512167" cy="269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26468" y="5439888"/>
            <a:ext cx="1512167" cy="263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5716887"/>
            <a:ext cx="1512167" cy="266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40425" y="5970309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23602" y="6220241"/>
            <a:ext cx="1512167" cy="26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50070" y="6497240"/>
            <a:ext cx="1512167" cy="267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25" name="TextBox 24"/>
          <p:cNvSpPr txBox="1"/>
          <p:nvPr/>
        </p:nvSpPr>
        <p:spPr>
          <a:xfrm>
            <a:off x="143508" y="3296008"/>
            <a:ext cx="994973" cy="265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ㄴ전출관리      </a:t>
            </a:r>
            <a:endParaRPr lang="en-US" altLang="ko-KR" sz="1200"/>
          </a:p>
        </p:txBody>
      </p:sp>
      <p:sp>
        <p:nvSpPr>
          <p:cNvPr id="26" name="TextBox 25"/>
          <p:cNvSpPr txBox="1"/>
          <p:nvPr/>
        </p:nvSpPr>
        <p:spPr>
          <a:xfrm>
            <a:off x="215516" y="3537012"/>
            <a:ext cx="10441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ㄴ전출관리</a:t>
            </a:r>
            <a:r>
              <a:rPr lang="ko-KR" altLang="en-US" sz="1200" dirty="0"/>
              <a:t>       </a:t>
            </a:r>
          </a:p>
        </p:txBody>
      </p:sp>
      <p:sp>
        <p:nvSpPr>
          <p:cNvPr id="38" name="TextBox 25"/>
          <p:cNvSpPr txBox="1"/>
          <p:nvPr/>
        </p:nvSpPr>
        <p:spPr>
          <a:xfrm>
            <a:off x="179512" y="3825044"/>
            <a:ext cx="1260140" cy="449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ㄴ확인서 조회 및 발급       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7776356" y="3690570"/>
            <a:ext cx="900100" cy="145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/>
              <a:t>!</a:t>
            </a:r>
            <a:endParaRPr lang="ko-KR" alt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 등록신청 차량조회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차량관리&gt;입주민차량관리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등록신청차량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 등록신청차량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7082681" y="2540"/>
          <a:ext cx="20593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 차량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 승인, 거부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 등록 신청 목록을 조회하고 승인하는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0" name="TextBox 45"/>
          <p:cNvSpPr txBox="1"/>
          <p:nvPr/>
        </p:nvSpPr>
        <p:spPr>
          <a:xfrm>
            <a:off x="3682445" y="4824551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1727684" y="2348571"/>
          <a:ext cx="4644516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75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76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9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7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82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868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세대정보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세대주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차종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차량번호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승인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5" name="TextBox 45"/>
          <p:cNvSpPr txBox="1"/>
          <p:nvPr/>
        </p:nvSpPr>
        <p:spPr>
          <a:xfrm>
            <a:off x="5436096" y="2606045"/>
            <a:ext cx="417969" cy="22097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승인</a:t>
            </a:r>
          </a:p>
        </p:txBody>
      </p:sp>
      <p:sp>
        <p:nvSpPr>
          <p:cNvPr id="48" name="TextBox 45"/>
          <p:cNvSpPr txBox="1"/>
          <p:nvPr/>
        </p:nvSpPr>
        <p:spPr>
          <a:xfrm>
            <a:off x="5904148" y="2606045"/>
            <a:ext cx="416642" cy="22097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거부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0" y="2957695"/>
            <a:ext cx="1501780" cy="12993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52" name="TextBox 51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54" name="TextBox 53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55" name="TextBox 54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56" name="TextBox 55"/>
          <p:cNvSpPr txBox="1"/>
          <p:nvPr/>
        </p:nvSpPr>
        <p:spPr>
          <a:xfrm>
            <a:off x="54481" y="249173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57" name="TextBox 56"/>
          <p:cNvSpPr txBox="1"/>
          <p:nvPr/>
        </p:nvSpPr>
        <p:spPr>
          <a:xfrm>
            <a:off x="37658" y="2741671"/>
            <a:ext cx="1512167" cy="266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58" name="TextBox 57"/>
          <p:cNvSpPr txBox="1"/>
          <p:nvPr/>
        </p:nvSpPr>
        <p:spPr>
          <a:xfrm>
            <a:off x="0" y="2996952"/>
            <a:ext cx="1512167" cy="271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59" name="TextBox 58"/>
          <p:cNvSpPr txBox="1"/>
          <p:nvPr/>
        </p:nvSpPr>
        <p:spPr>
          <a:xfrm>
            <a:off x="27921" y="4257092"/>
            <a:ext cx="1512167" cy="27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60" name="TextBox 59"/>
          <p:cNvSpPr txBox="1"/>
          <p:nvPr/>
        </p:nvSpPr>
        <p:spPr>
          <a:xfrm>
            <a:off x="20326" y="4490728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61" name="TextBox 60"/>
          <p:cNvSpPr txBox="1"/>
          <p:nvPr/>
        </p:nvSpPr>
        <p:spPr>
          <a:xfrm>
            <a:off x="20326" y="4742188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62" name="TextBox 61"/>
          <p:cNvSpPr txBox="1"/>
          <p:nvPr/>
        </p:nvSpPr>
        <p:spPr>
          <a:xfrm>
            <a:off x="20326" y="4991544"/>
            <a:ext cx="1512167" cy="269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63" name="TextBox 62"/>
          <p:cNvSpPr txBox="1"/>
          <p:nvPr/>
        </p:nvSpPr>
        <p:spPr>
          <a:xfrm>
            <a:off x="3503" y="5241476"/>
            <a:ext cx="1512167" cy="27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64" name="TextBox 63"/>
          <p:cNvSpPr txBox="1"/>
          <p:nvPr/>
        </p:nvSpPr>
        <p:spPr>
          <a:xfrm>
            <a:off x="29971" y="5518475"/>
            <a:ext cx="1512167" cy="27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65" name="TextBox 64"/>
          <p:cNvSpPr txBox="1"/>
          <p:nvPr/>
        </p:nvSpPr>
        <p:spPr>
          <a:xfrm>
            <a:off x="70396" y="5771897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66" name="TextBox 65"/>
          <p:cNvSpPr txBox="1"/>
          <p:nvPr/>
        </p:nvSpPr>
        <p:spPr>
          <a:xfrm>
            <a:off x="53573" y="6021829"/>
            <a:ext cx="1512167" cy="27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67" name="TextBox 66"/>
          <p:cNvSpPr txBox="1"/>
          <p:nvPr/>
        </p:nvSpPr>
        <p:spPr>
          <a:xfrm>
            <a:off x="80041" y="6298828"/>
            <a:ext cx="1512167" cy="27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68" name="TextBox 67"/>
          <p:cNvSpPr txBox="1"/>
          <p:nvPr/>
        </p:nvSpPr>
        <p:spPr>
          <a:xfrm>
            <a:off x="11886" y="3268008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ㄴ입주민차량관리     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8012" y="3987919"/>
            <a:ext cx="1259632" cy="26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ㄴ방문차량관리      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500" y="3501008"/>
            <a:ext cx="1511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ㄴ등록신청차량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500" y="3722298"/>
            <a:ext cx="1511660" cy="26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ㄴ등록차량조회      </a:t>
            </a:r>
          </a:p>
        </p:txBody>
      </p:sp>
      <p:grpSp>
        <p:nvGrpSpPr>
          <p:cNvPr id="72" name="그룹 12"/>
          <p:cNvGrpSpPr/>
          <p:nvPr/>
        </p:nvGrpSpPr>
        <p:grpSpPr>
          <a:xfrm>
            <a:off x="1835696" y="2025424"/>
            <a:ext cx="246599" cy="215444"/>
            <a:chOff x="292829" y="1695755"/>
            <a:chExt cx="246599" cy="215444"/>
          </a:xfrm>
        </p:grpSpPr>
        <p:sp>
          <p:nvSpPr>
            <p:cNvPr id="73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TextBox 14"/>
            <p:cNvSpPr txBox="1"/>
            <p:nvPr/>
          </p:nvSpPr>
          <p:spPr>
            <a:xfrm>
              <a:off x="292829" y="1695755"/>
              <a:ext cx="24659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75" name="그룹 12"/>
          <p:cNvGrpSpPr/>
          <p:nvPr/>
        </p:nvGrpSpPr>
        <p:grpSpPr>
          <a:xfrm>
            <a:off x="6408204" y="2636912"/>
            <a:ext cx="246599" cy="215444"/>
            <a:chOff x="292829" y="1695755"/>
            <a:chExt cx="246599" cy="215444"/>
          </a:xfrm>
        </p:grpSpPr>
        <p:sp>
          <p:nvSpPr>
            <p:cNvPr id="76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TextBox 14"/>
            <p:cNvSpPr txBox="1"/>
            <p:nvPr/>
          </p:nvSpPr>
          <p:spPr>
            <a:xfrm>
              <a:off x="292829" y="1695755"/>
              <a:ext cx="246599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 등록차량조회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차량관리&gt;입주민차량관리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등록차량조회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 등록차량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7082681" y="2540"/>
          <a:ext cx="2061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차량 목록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차량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차량을 조회하고 삭제하는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0" name="TextBox 45"/>
          <p:cNvSpPr txBox="1"/>
          <p:nvPr/>
        </p:nvSpPr>
        <p:spPr>
          <a:xfrm>
            <a:off x="3682445" y="4824551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1727684" y="2348571"/>
          <a:ext cx="4921153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75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51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76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98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567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882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8829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세대정보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세대주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차종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차량번호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등록일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5" name="TextBox 45"/>
          <p:cNvSpPr txBox="1"/>
          <p:nvPr/>
        </p:nvSpPr>
        <p:spPr>
          <a:xfrm>
            <a:off x="6149203" y="2037435"/>
            <a:ext cx="419237" cy="218084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35696" y="2608302"/>
            <a:ext cx="219075" cy="2000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050759" y="1484578"/>
            <a:ext cx="3295650" cy="32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502002" y="1504020"/>
            <a:ext cx="438150" cy="3048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직사각형 40"/>
          <p:cNvSpPr/>
          <p:nvPr/>
        </p:nvSpPr>
        <p:spPr>
          <a:xfrm>
            <a:off x="0" y="2957695"/>
            <a:ext cx="1501780" cy="12993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44" name="TextBox 43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49" name="TextBox 48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50" name="TextBox 49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51" name="TextBox 50"/>
          <p:cNvSpPr txBox="1"/>
          <p:nvPr/>
        </p:nvSpPr>
        <p:spPr>
          <a:xfrm>
            <a:off x="54481" y="249173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52" name="TextBox 51"/>
          <p:cNvSpPr txBox="1"/>
          <p:nvPr/>
        </p:nvSpPr>
        <p:spPr>
          <a:xfrm>
            <a:off x="37658" y="2741671"/>
            <a:ext cx="1512167" cy="266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53" name="TextBox 52"/>
          <p:cNvSpPr txBox="1"/>
          <p:nvPr/>
        </p:nvSpPr>
        <p:spPr>
          <a:xfrm>
            <a:off x="0" y="2996952"/>
            <a:ext cx="1512167" cy="271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54" name="TextBox 53"/>
          <p:cNvSpPr txBox="1"/>
          <p:nvPr/>
        </p:nvSpPr>
        <p:spPr>
          <a:xfrm>
            <a:off x="27921" y="4257092"/>
            <a:ext cx="1512167" cy="27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55" name="TextBox 54"/>
          <p:cNvSpPr txBox="1"/>
          <p:nvPr/>
        </p:nvSpPr>
        <p:spPr>
          <a:xfrm>
            <a:off x="20326" y="4490728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56" name="TextBox 55"/>
          <p:cNvSpPr txBox="1"/>
          <p:nvPr/>
        </p:nvSpPr>
        <p:spPr>
          <a:xfrm>
            <a:off x="20326" y="4742188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57" name="TextBox 56"/>
          <p:cNvSpPr txBox="1"/>
          <p:nvPr/>
        </p:nvSpPr>
        <p:spPr>
          <a:xfrm>
            <a:off x="20326" y="4991544"/>
            <a:ext cx="1512167" cy="269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58" name="TextBox 57"/>
          <p:cNvSpPr txBox="1"/>
          <p:nvPr/>
        </p:nvSpPr>
        <p:spPr>
          <a:xfrm>
            <a:off x="3503" y="5241476"/>
            <a:ext cx="1512167" cy="27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59" name="TextBox 58"/>
          <p:cNvSpPr txBox="1"/>
          <p:nvPr/>
        </p:nvSpPr>
        <p:spPr>
          <a:xfrm>
            <a:off x="29971" y="5518475"/>
            <a:ext cx="1512167" cy="27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60" name="TextBox 59"/>
          <p:cNvSpPr txBox="1"/>
          <p:nvPr/>
        </p:nvSpPr>
        <p:spPr>
          <a:xfrm>
            <a:off x="70396" y="5771897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61" name="TextBox 60"/>
          <p:cNvSpPr txBox="1"/>
          <p:nvPr/>
        </p:nvSpPr>
        <p:spPr>
          <a:xfrm>
            <a:off x="53573" y="6021829"/>
            <a:ext cx="1512167" cy="27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62" name="TextBox 61"/>
          <p:cNvSpPr txBox="1"/>
          <p:nvPr/>
        </p:nvSpPr>
        <p:spPr>
          <a:xfrm>
            <a:off x="80041" y="6298828"/>
            <a:ext cx="1512167" cy="27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63" name="TextBox 62"/>
          <p:cNvSpPr txBox="1"/>
          <p:nvPr/>
        </p:nvSpPr>
        <p:spPr>
          <a:xfrm>
            <a:off x="11886" y="3268008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ㄴ입주민차량관리     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8012" y="3987919"/>
            <a:ext cx="1259632" cy="26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ㄴ방문차량관리     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1500" y="3501008"/>
            <a:ext cx="1511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ㄴ등록신청차량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1500" y="3722298"/>
            <a:ext cx="1511660" cy="26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ㄴ등록차량조회      </a:t>
            </a:r>
          </a:p>
        </p:txBody>
      </p:sp>
      <p:grpSp>
        <p:nvGrpSpPr>
          <p:cNvPr id="3077" name="그룹 12"/>
          <p:cNvGrpSpPr/>
          <p:nvPr/>
        </p:nvGrpSpPr>
        <p:grpSpPr>
          <a:xfrm>
            <a:off x="5832140" y="2025424"/>
            <a:ext cx="248147" cy="215444"/>
            <a:chOff x="292829" y="1695755"/>
            <a:chExt cx="248147" cy="215444"/>
          </a:xfrm>
        </p:grpSpPr>
        <p:sp>
          <p:nvSpPr>
            <p:cNvPr id="3078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79" name="TextBox 14"/>
            <p:cNvSpPr txBox="1"/>
            <p:nvPr/>
          </p:nvSpPr>
          <p:spPr>
            <a:xfrm>
              <a:off x="292829" y="1695755"/>
              <a:ext cx="248147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080" name="그룹 12"/>
          <p:cNvGrpSpPr/>
          <p:nvPr/>
        </p:nvGrpSpPr>
        <p:grpSpPr>
          <a:xfrm>
            <a:off x="1733113" y="1989420"/>
            <a:ext cx="246599" cy="215444"/>
            <a:chOff x="292829" y="1695755"/>
            <a:chExt cx="246599" cy="215444"/>
          </a:xfrm>
        </p:grpSpPr>
        <p:sp>
          <p:nvSpPr>
            <p:cNvPr id="3081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82" name="TextBox 14"/>
            <p:cNvSpPr txBox="1"/>
            <p:nvPr/>
          </p:nvSpPr>
          <p:spPr>
            <a:xfrm>
              <a:off x="292829" y="1695755"/>
              <a:ext cx="246598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방문차량 목록조회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차량관리&gt;방문차량관리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방문차량 목록조회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7082681" y="2540"/>
          <a:ext cx="20593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방문 차량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방문 차량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방문 차량 목록을 조회하고 등록화면으로 이동할 수 있는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0" name="TextBox 45"/>
          <p:cNvSpPr txBox="1"/>
          <p:nvPr/>
        </p:nvSpPr>
        <p:spPr>
          <a:xfrm>
            <a:off x="3826461" y="4559932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sp>
        <p:nvSpPr>
          <p:cNvPr id="41" name="TextBox 45"/>
          <p:cNvSpPr txBox="1"/>
          <p:nvPr/>
        </p:nvSpPr>
        <p:spPr>
          <a:xfrm>
            <a:off x="3023828" y="5063988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2" name="TextBox 45"/>
          <p:cNvSpPr txBox="1"/>
          <p:nvPr/>
        </p:nvSpPr>
        <p:spPr>
          <a:xfrm>
            <a:off x="2303748" y="5063988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3" name="TextBox 45"/>
          <p:cNvSpPr txBox="1"/>
          <p:nvPr/>
        </p:nvSpPr>
        <p:spPr>
          <a:xfrm>
            <a:off x="6228184" y="5063988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1979712" y="2288097"/>
          <a:ext cx="4727916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46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47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61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61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61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차종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차량번호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방문목적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264188" y="1845404"/>
            <a:ext cx="418552" cy="21961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등록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0" y="2957695"/>
            <a:ext cx="1501780" cy="12993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50" name="TextBox 49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52" name="TextBox 51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53" name="TextBox 52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54" name="TextBox 53"/>
          <p:cNvSpPr txBox="1"/>
          <p:nvPr/>
        </p:nvSpPr>
        <p:spPr>
          <a:xfrm>
            <a:off x="54481" y="249173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55" name="TextBox 54"/>
          <p:cNvSpPr txBox="1"/>
          <p:nvPr/>
        </p:nvSpPr>
        <p:spPr>
          <a:xfrm>
            <a:off x="37658" y="2741671"/>
            <a:ext cx="1512167" cy="266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56" name="TextBox 55"/>
          <p:cNvSpPr txBox="1"/>
          <p:nvPr/>
        </p:nvSpPr>
        <p:spPr>
          <a:xfrm>
            <a:off x="0" y="2996952"/>
            <a:ext cx="1512167" cy="271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57" name="TextBox 56"/>
          <p:cNvSpPr txBox="1"/>
          <p:nvPr/>
        </p:nvSpPr>
        <p:spPr>
          <a:xfrm>
            <a:off x="27921" y="4257092"/>
            <a:ext cx="1512167" cy="27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58" name="TextBox 57"/>
          <p:cNvSpPr txBox="1"/>
          <p:nvPr/>
        </p:nvSpPr>
        <p:spPr>
          <a:xfrm>
            <a:off x="20326" y="4490728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59" name="TextBox 58"/>
          <p:cNvSpPr txBox="1"/>
          <p:nvPr/>
        </p:nvSpPr>
        <p:spPr>
          <a:xfrm>
            <a:off x="20326" y="4742188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60" name="TextBox 59"/>
          <p:cNvSpPr txBox="1"/>
          <p:nvPr/>
        </p:nvSpPr>
        <p:spPr>
          <a:xfrm>
            <a:off x="20326" y="4991544"/>
            <a:ext cx="1512167" cy="269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61" name="TextBox 60"/>
          <p:cNvSpPr txBox="1"/>
          <p:nvPr/>
        </p:nvSpPr>
        <p:spPr>
          <a:xfrm>
            <a:off x="3503" y="5241476"/>
            <a:ext cx="1512167" cy="27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62" name="TextBox 61"/>
          <p:cNvSpPr txBox="1"/>
          <p:nvPr/>
        </p:nvSpPr>
        <p:spPr>
          <a:xfrm>
            <a:off x="29971" y="5518475"/>
            <a:ext cx="1512167" cy="27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63" name="TextBox 62"/>
          <p:cNvSpPr txBox="1"/>
          <p:nvPr/>
        </p:nvSpPr>
        <p:spPr>
          <a:xfrm>
            <a:off x="70396" y="5771897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64" name="TextBox 63"/>
          <p:cNvSpPr txBox="1"/>
          <p:nvPr/>
        </p:nvSpPr>
        <p:spPr>
          <a:xfrm>
            <a:off x="53573" y="6021829"/>
            <a:ext cx="1512167" cy="27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65" name="TextBox 64"/>
          <p:cNvSpPr txBox="1"/>
          <p:nvPr/>
        </p:nvSpPr>
        <p:spPr>
          <a:xfrm>
            <a:off x="80041" y="6298828"/>
            <a:ext cx="1512167" cy="27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66" name="TextBox 65"/>
          <p:cNvSpPr txBox="1"/>
          <p:nvPr/>
        </p:nvSpPr>
        <p:spPr>
          <a:xfrm>
            <a:off x="11886" y="3268008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ㄴ입주민차량관리     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8012" y="3987919"/>
            <a:ext cx="1259632" cy="26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ㄴ방문차량관리      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500" y="3501008"/>
            <a:ext cx="1511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ㄴ등록신청차량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500" y="3722298"/>
            <a:ext cx="1511660" cy="26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ㄴ등록차량조회      </a:t>
            </a:r>
          </a:p>
        </p:txBody>
      </p:sp>
      <p:grpSp>
        <p:nvGrpSpPr>
          <p:cNvPr id="71" name="그룹 12"/>
          <p:cNvGrpSpPr/>
          <p:nvPr/>
        </p:nvGrpSpPr>
        <p:grpSpPr>
          <a:xfrm>
            <a:off x="5868144" y="1881408"/>
            <a:ext cx="224046" cy="215444"/>
            <a:chOff x="292829" y="1695755"/>
            <a:chExt cx="224046" cy="215444"/>
          </a:xfrm>
        </p:grpSpPr>
        <p:sp>
          <p:nvSpPr>
            <p:cNvPr id="72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TextBox 14"/>
            <p:cNvSpPr txBox="1"/>
            <p:nvPr/>
          </p:nvSpPr>
          <p:spPr>
            <a:xfrm>
              <a:off x="292829" y="1695755"/>
              <a:ext cx="243096" cy="2121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4" name="그룹 12"/>
          <p:cNvGrpSpPr/>
          <p:nvPr/>
        </p:nvGrpSpPr>
        <p:grpSpPr>
          <a:xfrm>
            <a:off x="2015716" y="1952836"/>
            <a:ext cx="247424" cy="215444"/>
            <a:chOff x="292829" y="1695755"/>
            <a:chExt cx="247424" cy="215444"/>
          </a:xfrm>
        </p:grpSpPr>
        <p:sp>
          <p:nvSpPr>
            <p:cNvPr id="75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TextBox 14"/>
            <p:cNvSpPr txBox="1"/>
            <p:nvPr/>
          </p:nvSpPr>
          <p:spPr>
            <a:xfrm>
              <a:off x="292829" y="1695755"/>
              <a:ext cx="24742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856500"/>
              </p:ext>
            </p:extLst>
          </p:nvPr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방문차량등록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차량관리&gt;방문차량관리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방문차량등록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793771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0" y="2957695"/>
            <a:ext cx="1501780" cy="12993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8366" y="1069852"/>
            <a:ext cx="1502524" cy="57881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8408" y="161653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50" name="TextBox 49"/>
          <p:cNvSpPr txBox="1"/>
          <p:nvPr/>
        </p:nvSpPr>
        <p:spPr>
          <a:xfrm>
            <a:off x="18722" y="106388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3" y="1323956"/>
            <a:ext cx="1512167" cy="26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52" name="TextBox 51"/>
          <p:cNvSpPr txBox="1"/>
          <p:nvPr/>
        </p:nvSpPr>
        <p:spPr>
          <a:xfrm>
            <a:off x="68007" y="221474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53" name="TextBox 52"/>
          <p:cNvSpPr txBox="1"/>
          <p:nvPr/>
        </p:nvSpPr>
        <p:spPr>
          <a:xfrm>
            <a:off x="18722" y="1914468"/>
            <a:ext cx="1512167" cy="264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54" name="TextBox 53"/>
          <p:cNvSpPr txBox="1"/>
          <p:nvPr/>
        </p:nvSpPr>
        <p:spPr>
          <a:xfrm>
            <a:off x="54481" y="249173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55" name="TextBox 54"/>
          <p:cNvSpPr txBox="1"/>
          <p:nvPr/>
        </p:nvSpPr>
        <p:spPr>
          <a:xfrm>
            <a:off x="37658" y="2741671"/>
            <a:ext cx="1512167" cy="266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56" name="TextBox 55"/>
          <p:cNvSpPr txBox="1"/>
          <p:nvPr/>
        </p:nvSpPr>
        <p:spPr>
          <a:xfrm>
            <a:off x="0" y="2996952"/>
            <a:ext cx="1512167" cy="271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57" name="TextBox 56"/>
          <p:cNvSpPr txBox="1"/>
          <p:nvPr/>
        </p:nvSpPr>
        <p:spPr>
          <a:xfrm>
            <a:off x="27921" y="4257092"/>
            <a:ext cx="1512167" cy="27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58" name="TextBox 57"/>
          <p:cNvSpPr txBox="1"/>
          <p:nvPr/>
        </p:nvSpPr>
        <p:spPr>
          <a:xfrm>
            <a:off x="20326" y="4490728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59" name="TextBox 58"/>
          <p:cNvSpPr txBox="1"/>
          <p:nvPr/>
        </p:nvSpPr>
        <p:spPr>
          <a:xfrm>
            <a:off x="20326" y="4742188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60" name="TextBox 59"/>
          <p:cNvSpPr txBox="1"/>
          <p:nvPr/>
        </p:nvSpPr>
        <p:spPr>
          <a:xfrm>
            <a:off x="20326" y="4991544"/>
            <a:ext cx="1512167" cy="269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61" name="TextBox 60"/>
          <p:cNvSpPr txBox="1"/>
          <p:nvPr/>
        </p:nvSpPr>
        <p:spPr>
          <a:xfrm>
            <a:off x="3503" y="5241476"/>
            <a:ext cx="1512167" cy="263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62" name="TextBox 61"/>
          <p:cNvSpPr txBox="1"/>
          <p:nvPr/>
        </p:nvSpPr>
        <p:spPr>
          <a:xfrm>
            <a:off x="29971" y="5518475"/>
            <a:ext cx="1512167" cy="266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63" name="TextBox 62"/>
          <p:cNvSpPr txBox="1"/>
          <p:nvPr/>
        </p:nvSpPr>
        <p:spPr>
          <a:xfrm>
            <a:off x="70396" y="5771897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64" name="TextBox 63"/>
          <p:cNvSpPr txBox="1"/>
          <p:nvPr/>
        </p:nvSpPr>
        <p:spPr>
          <a:xfrm>
            <a:off x="53573" y="6021829"/>
            <a:ext cx="1512167" cy="26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65" name="TextBox 64"/>
          <p:cNvSpPr txBox="1"/>
          <p:nvPr/>
        </p:nvSpPr>
        <p:spPr>
          <a:xfrm>
            <a:off x="80041" y="6298828"/>
            <a:ext cx="1512167" cy="267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66" name="TextBox 65"/>
          <p:cNvSpPr txBox="1"/>
          <p:nvPr/>
        </p:nvSpPr>
        <p:spPr>
          <a:xfrm>
            <a:off x="11886" y="3268008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ㄴ입주민차량관리</a:t>
            </a:r>
            <a:r>
              <a:rPr lang="ko-KR" altLang="en-US" sz="1200" dirty="0"/>
              <a:t>     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8012" y="3987919"/>
            <a:ext cx="1259632" cy="26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ㄴ방문차량관리</a:t>
            </a:r>
            <a:r>
              <a:rPr lang="ko-KR" altLang="en-US" sz="1200" dirty="0"/>
              <a:t>      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500" y="3501008"/>
            <a:ext cx="1511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ㄴ등록신청차량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71500" y="3722298"/>
            <a:ext cx="1511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ㄴ등록차량조회</a:t>
            </a:r>
            <a:r>
              <a:rPr lang="ko-KR" altLang="en-US" sz="1200" dirty="0"/>
              <a:t>      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65687"/>
              </p:ext>
            </p:extLst>
          </p:nvPr>
        </p:nvGraphicFramePr>
        <p:xfrm>
          <a:off x="1654858" y="2251434"/>
          <a:ext cx="5329411" cy="1251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273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36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731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차종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차량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전용면적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/>
                        <a:t>분양면적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난방종류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관리소장명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6" name="TextBox 45"/>
          <p:cNvSpPr txBox="1"/>
          <p:nvPr/>
        </p:nvSpPr>
        <p:spPr>
          <a:xfrm>
            <a:off x="3779912" y="3897052"/>
            <a:ext cx="415079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37" name="TextBox 45"/>
          <p:cNvSpPr txBox="1"/>
          <p:nvPr/>
        </p:nvSpPr>
        <p:spPr>
          <a:xfrm>
            <a:off x="4391980" y="3897052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취소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804248" y="3690570"/>
            <a:ext cx="1872208" cy="145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방문차량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등록안하고</a:t>
            </a:r>
            <a:r>
              <a:rPr lang="ko-KR" altLang="en-US" sz="1400" dirty="0"/>
              <a:t> 차단기로 검사한다고 하면 기계로 </a:t>
            </a:r>
            <a:r>
              <a:rPr lang="ko-KR" altLang="en-US" sz="1400" dirty="0" err="1"/>
              <a:t>올라온거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자동등록되는건지</a:t>
            </a:r>
            <a:r>
              <a:rPr lang="ko-KR" altLang="en-US" sz="1400" dirty="0"/>
              <a:t> 사람이 </a:t>
            </a:r>
            <a:r>
              <a:rPr lang="ko-KR" altLang="en-US" sz="1400" dirty="0" err="1"/>
              <a:t>등록하는건지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7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193647"/>
              </p:ext>
            </p:extLst>
          </p:nvPr>
        </p:nvGraphicFramePr>
        <p:xfrm>
          <a:off x="0" y="14144"/>
          <a:ext cx="7128284" cy="10681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5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5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5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02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7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5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2383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전체공사일정관리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3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공사/수선관리&gt;전체공사관리&gt;전체공사일정관리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8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전체공사일정관리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6804248" y="3690570"/>
            <a:ext cx="1872208" cy="145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1501" y="6389228"/>
            <a:ext cx="1512167" cy="26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42" name="직사각형 5"/>
          <p:cNvSpPr/>
          <p:nvPr/>
        </p:nvSpPr>
        <p:spPr>
          <a:xfrm>
            <a:off x="0" y="3032957"/>
            <a:ext cx="1547664" cy="15481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직사각형 6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TextBox 16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45" name="TextBox 17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46" name="TextBox 18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47" name="TextBox 19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48" name="TextBox 20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49" name="TextBox 26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50" name="TextBox 21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51" name="TextBox 22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52" name="TextBox 23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53" name="TextBox 27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54" name="TextBox 28"/>
          <p:cNvSpPr txBox="1"/>
          <p:nvPr/>
        </p:nvSpPr>
        <p:spPr>
          <a:xfrm>
            <a:off x="11786" y="4581128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55" name="TextBox 30"/>
          <p:cNvSpPr txBox="1"/>
          <p:nvPr/>
        </p:nvSpPr>
        <p:spPr>
          <a:xfrm>
            <a:off x="11786" y="4832588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56" name="TextBox 31"/>
          <p:cNvSpPr txBox="1"/>
          <p:nvPr/>
        </p:nvSpPr>
        <p:spPr>
          <a:xfrm>
            <a:off x="11786" y="5081944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57" name="TextBox 32"/>
          <p:cNvSpPr txBox="1"/>
          <p:nvPr/>
        </p:nvSpPr>
        <p:spPr>
          <a:xfrm>
            <a:off x="-5037" y="5331876"/>
            <a:ext cx="1512167" cy="27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58" name="TextBox 33"/>
          <p:cNvSpPr txBox="1"/>
          <p:nvPr/>
        </p:nvSpPr>
        <p:spPr>
          <a:xfrm>
            <a:off x="21431" y="5608875"/>
            <a:ext cx="1512167" cy="26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59" name="TextBox 34"/>
          <p:cNvSpPr txBox="1"/>
          <p:nvPr/>
        </p:nvSpPr>
        <p:spPr>
          <a:xfrm>
            <a:off x="61856" y="5862297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60" name="TextBox 35"/>
          <p:cNvSpPr txBox="1"/>
          <p:nvPr/>
        </p:nvSpPr>
        <p:spPr>
          <a:xfrm>
            <a:off x="45033" y="6112229"/>
            <a:ext cx="1512167" cy="27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61" name="TextBox 24"/>
          <p:cNvSpPr txBox="1"/>
          <p:nvPr/>
        </p:nvSpPr>
        <p:spPr>
          <a:xfrm>
            <a:off x="-144524" y="4123701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62" name="TextBox 20"/>
          <p:cNvSpPr txBox="1"/>
          <p:nvPr/>
        </p:nvSpPr>
        <p:spPr>
          <a:xfrm>
            <a:off x="0" y="356766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ㄴ전체공사일정관리</a:t>
            </a:r>
          </a:p>
        </p:txBody>
      </p:sp>
      <p:sp>
        <p:nvSpPr>
          <p:cNvPr id="63" name="TextBox 20"/>
          <p:cNvSpPr txBox="1"/>
          <p:nvPr/>
        </p:nvSpPr>
        <p:spPr>
          <a:xfrm>
            <a:off x="-508" y="384024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ㄴ전체수선내역관리</a:t>
            </a:r>
          </a:p>
        </p:txBody>
      </p:sp>
      <p:sp>
        <p:nvSpPr>
          <p:cNvPr id="64" name="TextBox 20"/>
          <p:cNvSpPr txBox="1"/>
          <p:nvPr/>
        </p:nvSpPr>
        <p:spPr>
          <a:xfrm>
            <a:off x="-72516" y="4309063"/>
            <a:ext cx="1583668" cy="27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ㄴ신고내역일정관리</a:t>
            </a:r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81723"/>
              </p:ext>
            </p:extLst>
          </p:nvPr>
        </p:nvGraphicFramePr>
        <p:xfrm>
          <a:off x="0" y="14144"/>
          <a:ext cx="7128284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5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5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5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02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7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5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전체수선내역관리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공사/수선관리&gt;전체공사관리&gt;전체수선내역관리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전체수선내역관리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71501" y="6389228"/>
            <a:ext cx="1512167" cy="26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41" name="직사각형 5"/>
          <p:cNvSpPr/>
          <p:nvPr/>
        </p:nvSpPr>
        <p:spPr>
          <a:xfrm>
            <a:off x="0" y="3032957"/>
            <a:ext cx="1547664" cy="15481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직사각형 6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TextBox 16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44" name="TextBox 17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45" name="TextBox 18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46" name="TextBox 19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47" name="TextBox 20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48" name="TextBox 26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49" name="TextBox 21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50" name="TextBox 22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51" name="TextBox 23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52" name="TextBox 27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53" name="TextBox 28"/>
          <p:cNvSpPr txBox="1"/>
          <p:nvPr/>
        </p:nvSpPr>
        <p:spPr>
          <a:xfrm>
            <a:off x="11786" y="4581128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54" name="TextBox 30"/>
          <p:cNvSpPr txBox="1"/>
          <p:nvPr/>
        </p:nvSpPr>
        <p:spPr>
          <a:xfrm>
            <a:off x="11786" y="4832588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55" name="TextBox 31"/>
          <p:cNvSpPr txBox="1"/>
          <p:nvPr/>
        </p:nvSpPr>
        <p:spPr>
          <a:xfrm>
            <a:off x="11786" y="5081944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56" name="TextBox 32"/>
          <p:cNvSpPr txBox="1"/>
          <p:nvPr/>
        </p:nvSpPr>
        <p:spPr>
          <a:xfrm>
            <a:off x="-5037" y="5331876"/>
            <a:ext cx="1512167" cy="27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57" name="TextBox 33"/>
          <p:cNvSpPr txBox="1"/>
          <p:nvPr/>
        </p:nvSpPr>
        <p:spPr>
          <a:xfrm>
            <a:off x="21431" y="5608875"/>
            <a:ext cx="1512167" cy="26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58" name="TextBox 34"/>
          <p:cNvSpPr txBox="1"/>
          <p:nvPr/>
        </p:nvSpPr>
        <p:spPr>
          <a:xfrm>
            <a:off x="61856" y="5862297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59" name="TextBox 35"/>
          <p:cNvSpPr txBox="1"/>
          <p:nvPr/>
        </p:nvSpPr>
        <p:spPr>
          <a:xfrm>
            <a:off x="45033" y="6112229"/>
            <a:ext cx="1512167" cy="27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61" name="TextBox 24"/>
          <p:cNvSpPr txBox="1"/>
          <p:nvPr/>
        </p:nvSpPr>
        <p:spPr>
          <a:xfrm>
            <a:off x="-144524" y="4123701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63" name="TextBox 20"/>
          <p:cNvSpPr txBox="1"/>
          <p:nvPr/>
        </p:nvSpPr>
        <p:spPr>
          <a:xfrm>
            <a:off x="0" y="356766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ㄴ전체공사일정관리</a:t>
            </a:r>
          </a:p>
        </p:txBody>
      </p:sp>
      <p:sp>
        <p:nvSpPr>
          <p:cNvPr id="64" name="TextBox 20"/>
          <p:cNvSpPr txBox="1"/>
          <p:nvPr/>
        </p:nvSpPr>
        <p:spPr>
          <a:xfrm>
            <a:off x="-508" y="384024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ㄴ전체수선내역관리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6804248" y="3690570"/>
            <a:ext cx="1872208" cy="145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30" name="TextBox 20"/>
          <p:cNvSpPr txBox="1"/>
          <p:nvPr/>
        </p:nvSpPr>
        <p:spPr>
          <a:xfrm>
            <a:off x="-72516" y="4309063"/>
            <a:ext cx="1583668" cy="27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ㄴ신고내역일정관리</a:t>
            </a:r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79" cy="10681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15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4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2383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수리수선신청접수 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3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공사/수선관리&gt;입주민수선관리&gt;수리수선신청접수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8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수리수선신청접수목록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0" y="3032957"/>
            <a:ext cx="1547664" cy="1874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69" name="TextBox 68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71" name="TextBox 70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72" name="TextBox 71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74" name="TextBox 73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75" name="TextBox 74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76" name="TextBox 75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77" name="TextBox 76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78" name="TextBox 77"/>
          <p:cNvSpPr txBox="1"/>
          <p:nvPr/>
        </p:nvSpPr>
        <p:spPr>
          <a:xfrm>
            <a:off x="11786" y="4885712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79" name="TextBox 78"/>
          <p:cNvSpPr txBox="1"/>
          <p:nvPr/>
        </p:nvSpPr>
        <p:spPr>
          <a:xfrm>
            <a:off x="11786" y="5094797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80" name="TextBox 79"/>
          <p:cNvSpPr txBox="1"/>
          <p:nvPr/>
        </p:nvSpPr>
        <p:spPr>
          <a:xfrm>
            <a:off x="11786" y="5344153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81" name="TextBox 80"/>
          <p:cNvSpPr txBox="1"/>
          <p:nvPr/>
        </p:nvSpPr>
        <p:spPr>
          <a:xfrm>
            <a:off x="-5037" y="5594085"/>
            <a:ext cx="1512167" cy="27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82" name="TextBox 81"/>
          <p:cNvSpPr txBox="1"/>
          <p:nvPr/>
        </p:nvSpPr>
        <p:spPr>
          <a:xfrm>
            <a:off x="21431" y="5871084"/>
            <a:ext cx="1512167" cy="27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83" name="TextBox 82"/>
          <p:cNvSpPr txBox="1"/>
          <p:nvPr/>
        </p:nvSpPr>
        <p:spPr>
          <a:xfrm>
            <a:off x="61856" y="6124506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84" name="TextBox 83"/>
          <p:cNvSpPr txBox="1"/>
          <p:nvPr/>
        </p:nvSpPr>
        <p:spPr>
          <a:xfrm>
            <a:off x="45033" y="6374438"/>
            <a:ext cx="1512167" cy="27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85" name="TextBox 84"/>
          <p:cNvSpPr txBox="1"/>
          <p:nvPr/>
        </p:nvSpPr>
        <p:spPr>
          <a:xfrm>
            <a:off x="71501" y="6651437"/>
            <a:ext cx="1512167" cy="27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86" name="TextBox 85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87" name="TextBox 20"/>
          <p:cNvSpPr txBox="1"/>
          <p:nvPr/>
        </p:nvSpPr>
        <p:spPr>
          <a:xfrm>
            <a:off x="72008" y="400103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ㄴ수리수선내역조회</a:t>
            </a:r>
          </a:p>
        </p:txBody>
      </p:sp>
      <p:sp>
        <p:nvSpPr>
          <p:cNvPr id="88" name="TextBox 20"/>
          <p:cNvSpPr txBox="1"/>
          <p:nvPr/>
        </p:nvSpPr>
        <p:spPr>
          <a:xfrm>
            <a:off x="71500" y="427361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ㄴ수리수선일정관리</a:t>
            </a:r>
          </a:p>
        </p:txBody>
      </p:sp>
      <p:sp>
        <p:nvSpPr>
          <p:cNvPr id="89" name="TextBox 20"/>
          <p:cNvSpPr txBox="1"/>
          <p:nvPr/>
        </p:nvSpPr>
        <p:spPr>
          <a:xfrm>
            <a:off x="71500" y="3753036"/>
            <a:ext cx="1583668" cy="2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ㄴ수리수선신청접수</a:t>
            </a:r>
          </a:p>
        </p:txBody>
      </p:sp>
      <p:sp>
        <p:nvSpPr>
          <p:cNvPr id="90" name="TextBox 20"/>
          <p:cNvSpPr txBox="1"/>
          <p:nvPr/>
        </p:nvSpPr>
        <p:spPr>
          <a:xfrm>
            <a:off x="-180528" y="4479503"/>
            <a:ext cx="1583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  <p:sp>
        <p:nvSpPr>
          <p:cNvPr id="33" name="TextBox 45">
            <a:extLst>
              <a:ext uri="{FF2B5EF4-FFF2-40B4-BE49-F238E27FC236}">
                <a16:creationId xmlns:a16="http://schemas.microsoft.com/office/drawing/2014/main" xmlns="" id="{22032117-6AF5-46A3-9595-6DFBBE9A854D}"/>
              </a:ext>
            </a:extLst>
          </p:cNvPr>
          <p:cNvSpPr txBox="1"/>
          <p:nvPr/>
        </p:nvSpPr>
        <p:spPr>
          <a:xfrm>
            <a:off x="2131913" y="1448780"/>
            <a:ext cx="1631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수리수선 요청 </a:t>
            </a:r>
          </a:p>
        </p:txBody>
      </p:sp>
      <p:sp>
        <p:nvSpPr>
          <p:cNvPr id="34" name="TextBox 45">
            <a:extLst>
              <a:ext uri="{FF2B5EF4-FFF2-40B4-BE49-F238E27FC236}">
                <a16:creationId xmlns:a16="http://schemas.microsoft.com/office/drawing/2014/main" xmlns="" id="{5B83A3E2-E5FD-4E0D-9289-3C27B19A7FA9}"/>
              </a:ext>
            </a:extLst>
          </p:cNvPr>
          <p:cNvSpPr txBox="1"/>
          <p:nvPr/>
        </p:nvSpPr>
        <p:spPr>
          <a:xfrm>
            <a:off x="3642100" y="4599675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xmlns="" id="{2CDC839D-EC24-4812-B299-50B1149EF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88664"/>
              </p:ext>
            </p:extLst>
          </p:nvPr>
        </p:nvGraphicFramePr>
        <p:xfrm>
          <a:off x="1994878" y="1836781"/>
          <a:ext cx="4692278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32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6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82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012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0014">
                  <a:extLst>
                    <a:ext uri="{9D8B030D-6E8A-4147-A177-3AD203B41FA5}">
                      <a16:colId xmlns:a16="http://schemas.microsoft.com/office/drawing/2014/main" xmlns="" val="273058388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접수여부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301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수선 신청합니다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박정민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2021.1.22.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미접수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수선 신청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!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박지수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2021.1.17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미접수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6" name="TextBox 45">
            <a:extLst>
              <a:ext uri="{FF2B5EF4-FFF2-40B4-BE49-F238E27FC236}">
                <a16:creationId xmlns:a16="http://schemas.microsoft.com/office/drawing/2014/main" xmlns="" id="{583570AB-636A-44E8-8911-89FDE8FBCC83}"/>
              </a:ext>
            </a:extLst>
          </p:cNvPr>
          <p:cNvSpPr txBox="1"/>
          <p:nvPr/>
        </p:nvSpPr>
        <p:spPr>
          <a:xfrm>
            <a:off x="2839467" y="5103731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xmlns="" id="{FBC2DAD0-C297-46AC-BAB0-3022608487E6}"/>
              </a:ext>
            </a:extLst>
          </p:cNvPr>
          <p:cNvSpPr txBox="1"/>
          <p:nvPr/>
        </p:nvSpPr>
        <p:spPr>
          <a:xfrm>
            <a:off x="2119387" y="5103731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39" name="TextBox 45">
            <a:extLst>
              <a:ext uri="{FF2B5EF4-FFF2-40B4-BE49-F238E27FC236}">
                <a16:creationId xmlns:a16="http://schemas.microsoft.com/office/drawing/2014/main" xmlns="" id="{3C7079CB-9C3E-4E75-97CF-1EF7ABED1091}"/>
              </a:ext>
            </a:extLst>
          </p:cNvPr>
          <p:cNvSpPr txBox="1"/>
          <p:nvPr/>
        </p:nvSpPr>
        <p:spPr>
          <a:xfrm>
            <a:off x="6043823" y="5103731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93109B8B-8050-43B2-A530-5C0EAE3D42F7}"/>
              </a:ext>
            </a:extLst>
          </p:cNvPr>
          <p:cNvSpPr/>
          <p:nvPr/>
        </p:nvSpPr>
        <p:spPr>
          <a:xfrm>
            <a:off x="1800876" y="188082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328EA5A4-5F5A-41F7-BEFB-E4A266479111}"/>
              </a:ext>
            </a:extLst>
          </p:cNvPr>
          <p:cNvSpPr/>
          <p:nvPr/>
        </p:nvSpPr>
        <p:spPr>
          <a:xfrm>
            <a:off x="1910994" y="511670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B196EDB4-9F15-49AB-97AA-A7928C89391C}"/>
              </a:ext>
            </a:extLst>
          </p:cNvPr>
          <p:cNvSpPr/>
          <p:nvPr/>
        </p:nvSpPr>
        <p:spPr>
          <a:xfrm>
            <a:off x="3551958" y="460211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07560BB8-6790-4E99-97C4-1A326B23F90C}"/>
              </a:ext>
            </a:extLst>
          </p:cNvPr>
          <p:cNvSpPr/>
          <p:nvPr/>
        </p:nvSpPr>
        <p:spPr>
          <a:xfrm>
            <a:off x="3239852" y="210909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xmlns="" id="{9DF4D411-2A27-47D8-B715-8DD4CE314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268930"/>
              </p:ext>
            </p:extLst>
          </p:nvPr>
        </p:nvGraphicFramePr>
        <p:xfrm>
          <a:off x="7082681" y="2540"/>
          <a:ext cx="2061827" cy="243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요청 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처리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눌러 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398116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수선신청 글 목록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79" cy="10681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15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4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2383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수리수선신청접수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3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공사/수선관리&gt;입주민수선관리&gt;수리수선신청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8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수리수선신청접수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0" y="3032957"/>
            <a:ext cx="1547664" cy="1874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69" name="TextBox 68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71" name="TextBox 70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72" name="TextBox 71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74" name="TextBox 73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75" name="TextBox 74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76" name="TextBox 75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77" name="TextBox 76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78" name="TextBox 77"/>
          <p:cNvSpPr txBox="1"/>
          <p:nvPr/>
        </p:nvSpPr>
        <p:spPr>
          <a:xfrm>
            <a:off x="11786" y="4885712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79" name="TextBox 78"/>
          <p:cNvSpPr txBox="1"/>
          <p:nvPr/>
        </p:nvSpPr>
        <p:spPr>
          <a:xfrm>
            <a:off x="11786" y="5094797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80" name="TextBox 79"/>
          <p:cNvSpPr txBox="1"/>
          <p:nvPr/>
        </p:nvSpPr>
        <p:spPr>
          <a:xfrm>
            <a:off x="11786" y="5344153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81" name="TextBox 80"/>
          <p:cNvSpPr txBox="1"/>
          <p:nvPr/>
        </p:nvSpPr>
        <p:spPr>
          <a:xfrm>
            <a:off x="-5037" y="5594085"/>
            <a:ext cx="1512167" cy="27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82" name="TextBox 81"/>
          <p:cNvSpPr txBox="1"/>
          <p:nvPr/>
        </p:nvSpPr>
        <p:spPr>
          <a:xfrm>
            <a:off x="21431" y="5871084"/>
            <a:ext cx="1512167" cy="27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83" name="TextBox 82"/>
          <p:cNvSpPr txBox="1"/>
          <p:nvPr/>
        </p:nvSpPr>
        <p:spPr>
          <a:xfrm>
            <a:off x="61856" y="6124506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84" name="TextBox 83"/>
          <p:cNvSpPr txBox="1"/>
          <p:nvPr/>
        </p:nvSpPr>
        <p:spPr>
          <a:xfrm>
            <a:off x="45033" y="6374438"/>
            <a:ext cx="1512167" cy="27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85" name="TextBox 84"/>
          <p:cNvSpPr txBox="1"/>
          <p:nvPr/>
        </p:nvSpPr>
        <p:spPr>
          <a:xfrm>
            <a:off x="71501" y="6651437"/>
            <a:ext cx="1512167" cy="27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86" name="TextBox 85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87" name="TextBox 20"/>
          <p:cNvSpPr txBox="1"/>
          <p:nvPr/>
        </p:nvSpPr>
        <p:spPr>
          <a:xfrm>
            <a:off x="72008" y="400103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ㄴ수리수선내역조회</a:t>
            </a:r>
          </a:p>
        </p:txBody>
      </p:sp>
      <p:sp>
        <p:nvSpPr>
          <p:cNvPr id="88" name="TextBox 20"/>
          <p:cNvSpPr txBox="1"/>
          <p:nvPr/>
        </p:nvSpPr>
        <p:spPr>
          <a:xfrm>
            <a:off x="71500" y="427361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ㄴ수리수선일정관리</a:t>
            </a:r>
          </a:p>
        </p:txBody>
      </p:sp>
      <p:sp>
        <p:nvSpPr>
          <p:cNvPr id="89" name="TextBox 20"/>
          <p:cNvSpPr txBox="1"/>
          <p:nvPr/>
        </p:nvSpPr>
        <p:spPr>
          <a:xfrm>
            <a:off x="71500" y="3753036"/>
            <a:ext cx="1583668" cy="2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ㄴ수리수선신청접수</a:t>
            </a:r>
          </a:p>
        </p:txBody>
      </p:sp>
      <p:sp>
        <p:nvSpPr>
          <p:cNvPr id="90" name="TextBox 20"/>
          <p:cNvSpPr txBox="1"/>
          <p:nvPr/>
        </p:nvSpPr>
        <p:spPr>
          <a:xfrm>
            <a:off x="-180528" y="4479503"/>
            <a:ext cx="1583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56629" y="1798699"/>
            <a:ext cx="5324475" cy="347662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147" name="그룹 12"/>
          <p:cNvGrpSpPr/>
          <p:nvPr/>
        </p:nvGrpSpPr>
        <p:grpSpPr>
          <a:xfrm>
            <a:off x="1907704" y="1520788"/>
            <a:ext cx="247424" cy="215444"/>
            <a:chOff x="292829" y="1695755"/>
            <a:chExt cx="247424" cy="215444"/>
          </a:xfrm>
        </p:grpSpPr>
        <p:sp>
          <p:nvSpPr>
            <p:cNvPr id="6148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49" name="TextBox 14"/>
            <p:cNvSpPr txBox="1"/>
            <p:nvPr/>
          </p:nvSpPr>
          <p:spPr>
            <a:xfrm>
              <a:off x="292829" y="1695755"/>
              <a:ext cx="24742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7" name="TextBox 45">
            <a:extLst>
              <a:ext uri="{FF2B5EF4-FFF2-40B4-BE49-F238E27FC236}">
                <a16:creationId xmlns:a16="http://schemas.microsoft.com/office/drawing/2014/main" xmlns="" id="{01145E7D-A72A-49DD-98BC-1FCB0C1FB795}"/>
              </a:ext>
            </a:extLst>
          </p:cNvPr>
          <p:cNvSpPr txBox="1"/>
          <p:nvPr/>
        </p:nvSpPr>
        <p:spPr>
          <a:xfrm>
            <a:off x="3984196" y="553842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목록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AAC3EA2C-F360-4A0D-8981-1BD9CBB2D8B6}"/>
              </a:ext>
            </a:extLst>
          </p:cNvPr>
          <p:cNvSpPr/>
          <p:nvPr/>
        </p:nvSpPr>
        <p:spPr>
          <a:xfrm>
            <a:off x="3815916" y="538652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xmlns="" id="{E662C886-EBB9-4CB4-AE5F-C26333D026F9}"/>
              </a:ext>
            </a:extLst>
          </p:cNvPr>
          <p:cNvSpPr txBox="1"/>
          <p:nvPr/>
        </p:nvSpPr>
        <p:spPr>
          <a:xfrm>
            <a:off x="5884694" y="1549644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접수</a:t>
            </a:r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xmlns="" id="{1CF7B237-CF93-46E2-8210-CE75F950E27A}"/>
              </a:ext>
            </a:extLst>
          </p:cNvPr>
          <p:cNvSpPr txBox="1"/>
          <p:nvPr/>
        </p:nvSpPr>
        <p:spPr>
          <a:xfrm>
            <a:off x="6460758" y="1549644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E972CD15-C51F-41CE-93A0-3E51D975CF3F}"/>
              </a:ext>
            </a:extLst>
          </p:cNvPr>
          <p:cNvSpPr/>
          <p:nvPr/>
        </p:nvSpPr>
        <p:spPr>
          <a:xfrm>
            <a:off x="6326557" y="137677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C42DFC11-D8DF-4CB3-A619-79C8921048E6}"/>
              </a:ext>
            </a:extLst>
          </p:cNvPr>
          <p:cNvSpPr/>
          <p:nvPr/>
        </p:nvSpPr>
        <p:spPr>
          <a:xfrm>
            <a:off x="5759270" y="1385021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xmlns="" id="{CA6FB466-FCDD-4AA8-8F55-2E5B9D7C6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12550"/>
              </p:ext>
            </p:extLst>
          </p:nvPr>
        </p:nvGraphicFramePr>
        <p:xfrm>
          <a:off x="7082681" y="2540"/>
          <a:ext cx="2061827" cy="255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요청글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눌러 글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 버튼을 눌러 신청 접수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27935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요청 글 상세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79" cy="10681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15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4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2383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수리수선내역조회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3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공사/수선관리&gt;입주민수선관리&gt;수리수선내역조회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8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수리수선내역조회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0" y="3032957"/>
            <a:ext cx="1547664" cy="1874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39" name="TextBox 38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40" name="TextBox 39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66" name="TextBox 65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67" name="TextBox 66"/>
          <p:cNvSpPr txBox="1"/>
          <p:nvPr/>
        </p:nvSpPr>
        <p:spPr>
          <a:xfrm>
            <a:off x="11786" y="4885712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68" name="TextBox 67"/>
          <p:cNvSpPr txBox="1"/>
          <p:nvPr/>
        </p:nvSpPr>
        <p:spPr>
          <a:xfrm>
            <a:off x="11786" y="5094797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69" name="TextBox 68"/>
          <p:cNvSpPr txBox="1"/>
          <p:nvPr/>
        </p:nvSpPr>
        <p:spPr>
          <a:xfrm>
            <a:off x="11786" y="5344153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70" name="TextBox 69"/>
          <p:cNvSpPr txBox="1"/>
          <p:nvPr/>
        </p:nvSpPr>
        <p:spPr>
          <a:xfrm>
            <a:off x="-5037" y="5594085"/>
            <a:ext cx="1512167" cy="27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71" name="TextBox 70"/>
          <p:cNvSpPr txBox="1"/>
          <p:nvPr/>
        </p:nvSpPr>
        <p:spPr>
          <a:xfrm>
            <a:off x="21431" y="5871084"/>
            <a:ext cx="1512167" cy="27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72" name="TextBox 71"/>
          <p:cNvSpPr txBox="1"/>
          <p:nvPr/>
        </p:nvSpPr>
        <p:spPr>
          <a:xfrm>
            <a:off x="61856" y="6124506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73" name="TextBox 72"/>
          <p:cNvSpPr txBox="1"/>
          <p:nvPr/>
        </p:nvSpPr>
        <p:spPr>
          <a:xfrm>
            <a:off x="45033" y="6374438"/>
            <a:ext cx="1512167" cy="27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74" name="TextBox 73"/>
          <p:cNvSpPr txBox="1"/>
          <p:nvPr/>
        </p:nvSpPr>
        <p:spPr>
          <a:xfrm>
            <a:off x="71501" y="6651437"/>
            <a:ext cx="1512167" cy="27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75" name="TextBox 74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76" name="TextBox 20"/>
          <p:cNvSpPr txBox="1"/>
          <p:nvPr/>
        </p:nvSpPr>
        <p:spPr>
          <a:xfrm>
            <a:off x="72008" y="400103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ㄴ수리수선내역조회</a:t>
            </a:r>
          </a:p>
        </p:txBody>
      </p:sp>
      <p:sp>
        <p:nvSpPr>
          <p:cNvPr id="77" name="TextBox 20"/>
          <p:cNvSpPr txBox="1"/>
          <p:nvPr/>
        </p:nvSpPr>
        <p:spPr>
          <a:xfrm>
            <a:off x="71500" y="427361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ㄴ수리수선일정관리</a:t>
            </a:r>
          </a:p>
        </p:txBody>
      </p:sp>
      <p:sp>
        <p:nvSpPr>
          <p:cNvPr id="78" name="TextBox 20"/>
          <p:cNvSpPr txBox="1"/>
          <p:nvPr/>
        </p:nvSpPr>
        <p:spPr>
          <a:xfrm>
            <a:off x="71500" y="3753036"/>
            <a:ext cx="1583668" cy="2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ㄴ수리수선신청접수</a:t>
            </a:r>
          </a:p>
        </p:txBody>
      </p:sp>
      <p:sp>
        <p:nvSpPr>
          <p:cNvPr id="79" name="TextBox 20"/>
          <p:cNvSpPr txBox="1"/>
          <p:nvPr/>
        </p:nvSpPr>
        <p:spPr>
          <a:xfrm>
            <a:off x="-180528" y="4479503"/>
            <a:ext cx="1583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xmlns="" id="{09F69934-3589-468B-AD30-3762F73D6B88}"/>
              </a:ext>
            </a:extLst>
          </p:cNvPr>
          <p:cNvSpPr txBox="1"/>
          <p:nvPr/>
        </p:nvSpPr>
        <p:spPr>
          <a:xfrm>
            <a:off x="1917884" y="1967879"/>
            <a:ext cx="1631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처리내역</a:t>
            </a:r>
          </a:p>
        </p:txBody>
      </p:sp>
      <p:sp>
        <p:nvSpPr>
          <p:cNvPr id="42" name="TextBox 45">
            <a:extLst>
              <a:ext uri="{FF2B5EF4-FFF2-40B4-BE49-F238E27FC236}">
                <a16:creationId xmlns:a16="http://schemas.microsoft.com/office/drawing/2014/main" xmlns="" id="{04ADCAB8-5128-4D17-AE37-EED1972C6856}"/>
              </a:ext>
            </a:extLst>
          </p:cNvPr>
          <p:cNvSpPr txBox="1"/>
          <p:nvPr/>
        </p:nvSpPr>
        <p:spPr>
          <a:xfrm>
            <a:off x="3841860" y="5061529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1C2F94CF-BBA5-41AC-96C0-4C3101ED0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67210"/>
              </p:ext>
            </p:extLst>
          </p:nvPr>
        </p:nvGraphicFramePr>
        <p:xfrm>
          <a:off x="2288166" y="2380711"/>
          <a:ext cx="4131361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32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6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82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92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301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소음 문제 해결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시설팀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2021.1.22.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천장 누수 해결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시설팀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4" name="TextBox 45">
            <a:extLst>
              <a:ext uri="{FF2B5EF4-FFF2-40B4-BE49-F238E27FC236}">
                <a16:creationId xmlns:a16="http://schemas.microsoft.com/office/drawing/2014/main" xmlns="" id="{DFF15C3D-1225-4685-BA15-46ED75BAC892}"/>
              </a:ext>
            </a:extLst>
          </p:cNvPr>
          <p:cNvSpPr txBox="1"/>
          <p:nvPr/>
        </p:nvSpPr>
        <p:spPr>
          <a:xfrm>
            <a:off x="6018980" y="1970174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xmlns="" id="{073B4DB0-AEFF-425F-8412-F0F3291E8333}"/>
              </a:ext>
            </a:extLst>
          </p:cNvPr>
          <p:cNvSpPr txBox="1"/>
          <p:nvPr/>
        </p:nvSpPr>
        <p:spPr>
          <a:xfrm>
            <a:off x="3039227" y="5565585"/>
            <a:ext cx="2988332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 err="1"/>
              <a:t>검색키워드</a:t>
            </a:r>
            <a:r>
              <a:rPr lang="ko-KR" altLang="en-US" sz="900" dirty="0"/>
              <a:t> 입력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A509F72-41E2-4D5F-A279-6B4A18735839}"/>
              </a:ext>
            </a:extLst>
          </p:cNvPr>
          <p:cNvSpPr txBox="1"/>
          <p:nvPr/>
        </p:nvSpPr>
        <p:spPr>
          <a:xfrm>
            <a:off x="2319147" y="5565585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xmlns="" id="{5FFF3D07-3DEA-420F-915E-056B9FFCFDDC}"/>
              </a:ext>
            </a:extLst>
          </p:cNvPr>
          <p:cNvSpPr txBox="1"/>
          <p:nvPr/>
        </p:nvSpPr>
        <p:spPr>
          <a:xfrm>
            <a:off x="6243583" y="5565585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349799D2-3172-424C-A3EF-F11F7171A1A1}"/>
              </a:ext>
            </a:extLst>
          </p:cNvPr>
          <p:cNvSpPr/>
          <p:nvPr/>
        </p:nvSpPr>
        <p:spPr>
          <a:xfrm>
            <a:off x="2084394" y="2380711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8585EC19-A0C7-4D76-B4AF-37522FBD6F4B}"/>
              </a:ext>
            </a:extLst>
          </p:cNvPr>
          <p:cNvSpPr/>
          <p:nvPr/>
        </p:nvSpPr>
        <p:spPr>
          <a:xfrm>
            <a:off x="2127251" y="544110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B82785CF-949D-47D2-8CED-6413CFC07340}"/>
              </a:ext>
            </a:extLst>
          </p:cNvPr>
          <p:cNvSpPr/>
          <p:nvPr/>
        </p:nvSpPr>
        <p:spPr>
          <a:xfrm>
            <a:off x="5851212" y="1978915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E2DDC2CE-909B-4483-B6BE-24EA0FF838AB}"/>
              </a:ext>
            </a:extLst>
          </p:cNvPr>
          <p:cNvSpPr/>
          <p:nvPr/>
        </p:nvSpPr>
        <p:spPr>
          <a:xfrm>
            <a:off x="3756706" y="511670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B318CB88-8D93-4B56-B615-75DB0CF0D6B7}"/>
              </a:ext>
            </a:extLst>
          </p:cNvPr>
          <p:cNvSpPr/>
          <p:nvPr/>
        </p:nvSpPr>
        <p:spPr>
          <a:xfrm>
            <a:off x="3588938" y="261865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xmlns="" id="{12B76E4F-6CDD-4500-9332-85DA1310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94551"/>
              </p:ext>
            </p:extLst>
          </p:nvPr>
        </p:nvGraphicFramePr>
        <p:xfrm>
          <a:off x="7082681" y="2540"/>
          <a:ext cx="2061827" cy="2851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처리내역 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처리내역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등록버튼을 눌러 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처리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3981162"/>
                  </a:ext>
                </a:extLst>
              </a:tr>
              <a:tr h="429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눌러 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42383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신청 처리 내역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프로그램소개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프로그램소개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프로그램소개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31173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프로그램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소개글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벤더 사이트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8" name="직사각형 90"/>
          <p:cNvSpPr/>
          <p:nvPr/>
        </p:nvSpPr>
        <p:spPr>
          <a:xfrm>
            <a:off x="35496" y="1232756"/>
            <a:ext cx="6264696" cy="4320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89"/>
          <p:cNvSpPr txBox="1"/>
          <p:nvPr/>
        </p:nvSpPr>
        <p:spPr>
          <a:xfrm>
            <a:off x="1772821" y="1329010"/>
            <a:ext cx="782955" cy="224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프로그램 소개</a:t>
            </a:r>
          </a:p>
        </p:txBody>
      </p:sp>
      <p:sp>
        <p:nvSpPr>
          <p:cNvPr id="40" name="TextBox 89"/>
          <p:cNvSpPr txBox="1"/>
          <p:nvPr/>
        </p:nvSpPr>
        <p:spPr>
          <a:xfrm>
            <a:off x="2777894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회원관리</a:t>
            </a:r>
          </a:p>
        </p:txBody>
      </p:sp>
      <p:sp>
        <p:nvSpPr>
          <p:cNvPr id="41" name="TextBox 89"/>
          <p:cNvSpPr txBox="1"/>
          <p:nvPr/>
        </p:nvSpPr>
        <p:spPr>
          <a:xfrm>
            <a:off x="35613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문의하기</a:t>
            </a:r>
          </a:p>
        </p:txBody>
      </p:sp>
      <p:sp>
        <p:nvSpPr>
          <p:cNvPr id="42" name="TextBox 89"/>
          <p:cNvSpPr txBox="1"/>
          <p:nvPr/>
        </p:nvSpPr>
        <p:spPr>
          <a:xfrm>
            <a:off x="42852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공지사항</a:t>
            </a:r>
          </a:p>
        </p:txBody>
      </p:sp>
      <p:sp>
        <p:nvSpPr>
          <p:cNvPr id="43" name="직사각형 49"/>
          <p:cNvSpPr/>
          <p:nvPr/>
        </p:nvSpPr>
        <p:spPr>
          <a:xfrm>
            <a:off x="575556" y="1850439"/>
            <a:ext cx="5220580" cy="147054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TextBox 45"/>
          <p:cNvSpPr txBox="1"/>
          <p:nvPr/>
        </p:nvSpPr>
        <p:spPr>
          <a:xfrm>
            <a:off x="712152" y="2010036"/>
            <a:ext cx="2246312" cy="2241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프로그램 소개글, 각 사이트 화면 이미지</a:t>
            </a:r>
          </a:p>
        </p:txBody>
      </p:sp>
      <p:sp>
        <p:nvSpPr>
          <p:cNvPr id="45" name="직사각형 49"/>
          <p:cNvSpPr/>
          <p:nvPr/>
        </p:nvSpPr>
        <p:spPr>
          <a:xfrm>
            <a:off x="575556" y="3429000"/>
            <a:ext cx="5220580" cy="147054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05508" y="3752337"/>
            <a:ext cx="2246312" cy="2239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프로그램 소개글, 각 사이트 화면 이미지</a:t>
            </a:r>
          </a:p>
        </p:txBody>
      </p:sp>
      <p:sp>
        <p:nvSpPr>
          <p:cNvPr id="47" name="직사각형 49"/>
          <p:cNvSpPr/>
          <p:nvPr/>
        </p:nvSpPr>
        <p:spPr>
          <a:xfrm>
            <a:off x="575555" y="5018791"/>
            <a:ext cx="5220580" cy="147054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8" name="TextBox 45"/>
          <p:cNvSpPr txBox="1"/>
          <p:nvPr/>
        </p:nvSpPr>
        <p:spPr>
          <a:xfrm>
            <a:off x="741512" y="5185249"/>
            <a:ext cx="2246312" cy="2239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프로그램 소개글, 각 사이트 화면 이미지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15516" y="1914918"/>
            <a:ext cx="240772" cy="215444"/>
            <a:chOff x="292829" y="1695755"/>
            <a:chExt cx="240772" cy="215444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53164" y="1334889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45"/>
          <p:cNvSpPr txBox="1"/>
          <p:nvPr/>
        </p:nvSpPr>
        <p:spPr>
          <a:xfrm>
            <a:off x="1632178" y="1801281"/>
            <a:ext cx="1799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처리내역</a:t>
            </a:r>
          </a:p>
        </p:txBody>
      </p:sp>
      <p:graphicFrame>
        <p:nvGraphicFramePr>
          <p:cNvPr id="52" name="표 51"/>
          <p:cNvGraphicFramePr>
            <a:graphicFrameLocks noGrp="1"/>
          </p:cNvGraphicFramePr>
          <p:nvPr/>
        </p:nvGraphicFramePr>
        <p:xfrm>
          <a:off x="1619674" y="2240868"/>
          <a:ext cx="5328590" cy="2166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401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102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101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천장누수해결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시설팀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2021.1.15.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천장누수해결완료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사유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3" name="TextBox 45"/>
          <p:cNvSpPr txBox="1"/>
          <p:nvPr/>
        </p:nvSpPr>
        <p:spPr>
          <a:xfrm>
            <a:off x="4364251" y="4813018"/>
            <a:ext cx="415498" cy="2308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목록</a:t>
            </a:r>
          </a:p>
        </p:txBody>
      </p:sp>
      <p:sp>
        <p:nvSpPr>
          <p:cNvPr id="55" name="TextBox 45"/>
          <p:cNvSpPr txBox="1"/>
          <p:nvPr/>
        </p:nvSpPr>
        <p:spPr>
          <a:xfrm>
            <a:off x="5868144" y="1805632"/>
            <a:ext cx="415498" cy="22128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수정</a:t>
            </a:r>
          </a:p>
        </p:txBody>
      </p:sp>
      <p:sp>
        <p:nvSpPr>
          <p:cNvPr id="56" name="TextBox 45"/>
          <p:cNvSpPr txBox="1"/>
          <p:nvPr/>
        </p:nvSpPr>
        <p:spPr>
          <a:xfrm>
            <a:off x="6392226" y="1792418"/>
            <a:ext cx="415498" cy="21545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7082681" y="2540"/>
          <a:ext cx="2061827" cy="254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처리내역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눌러 글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9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버튼을 눌러 글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50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요청 글 상세 조회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4" name="타원 43"/>
          <p:cNvSpPr/>
          <p:nvPr/>
        </p:nvSpPr>
        <p:spPr>
          <a:xfrm>
            <a:off x="1619213" y="210589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48" name="타원 47"/>
          <p:cNvSpPr/>
          <p:nvPr/>
        </p:nvSpPr>
        <p:spPr>
          <a:xfrm>
            <a:off x="6337236" y="170168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/>
              <a:t>2</a:t>
            </a:r>
            <a:endParaRPr lang="ko-KR" altLang="en-US" sz="1100"/>
          </a:p>
        </p:txBody>
      </p:sp>
      <p:sp>
        <p:nvSpPr>
          <p:cNvPr id="49" name="타원 48"/>
          <p:cNvSpPr/>
          <p:nvPr/>
        </p:nvSpPr>
        <p:spPr>
          <a:xfrm>
            <a:off x="5742720" y="168317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/>
              <a:t>3</a:t>
            </a:r>
            <a:endParaRPr lang="ko-KR" altLang="en-US" sz="1100"/>
          </a:p>
        </p:txBody>
      </p:sp>
      <p:sp>
        <p:nvSpPr>
          <p:cNvPr id="50" name="타원 49"/>
          <p:cNvSpPr/>
          <p:nvPr/>
        </p:nvSpPr>
        <p:spPr>
          <a:xfrm>
            <a:off x="4268710" y="471326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/>
              <a:t>4</a:t>
            </a:r>
            <a:endParaRPr lang="ko-KR" altLang="en-US" sz="1100"/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0" y="-27384"/>
          <a:ext cx="7092279" cy="10681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15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4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2383">
                <a:tc>
                  <a:txBody>
                    <a:bodyPr/>
                    <a:lstStyle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수리수선내역조회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3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공사/수선관리&gt;입주민수선관리&gt;수리수선내역조회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8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수리수선내역조회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7" name="직사각형 28"/>
          <p:cNvSpPr/>
          <p:nvPr/>
        </p:nvSpPr>
        <p:spPr>
          <a:xfrm>
            <a:off x="0" y="3032957"/>
            <a:ext cx="1547664" cy="1874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8" name="직사각형 29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9" name="TextBox 30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60" name="TextBox 31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61" name="TextBox 32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62" name="TextBox 33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63" name="TextBox 34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64" name="TextBox 35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65" name="TextBox 36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66" name="TextBox 38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67" name="TextBox 39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68" name="TextBox 65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69" name="TextBox 66"/>
          <p:cNvSpPr txBox="1"/>
          <p:nvPr/>
        </p:nvSpPr>
        <p:spPr>
          <a:xfrm>
            <a:off x="11786" y="4885712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70" name="TextBox 67"/>
          <p:cNvSpPr txBox="1"/>
          <p:nvPr/>
        </p:nvSpPr>
        <p:spPr>
          <a:xfrm>
            <a:off x="11786" y="5094797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71" name="TextBox 68"/>
          <p:cNvSpPr txBox="1"/>
          <p:nvPr/>
        </p:nvSpPr>
        <p:spPr>
          <a:xfrm>
            <a:off x="11786" y="5344153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72" name="TextBox 69"/>
          <p:cNvSpPr txBox="1"/>
          <p:nvPr/>
        </p:nvSpPr>
        <p:spPr>
          <a:xfrm>
            <a:off x="-5037" y="5594085"/>
            <a:ext cx="1512167" cy="27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73" name="TextBox 70"/>
          <p:cNvSpPr txBox="1"/>
          <p:nvPr/>
        </p:nvSpPr>
        <p:spPr>
          <a:xfrm>
            <a:off x="21431" y="5871084"/>
            <a:ext cx="1512167" cy="27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74" name="TextBox 71"/>
          <p:cNvSpPr txBox="1"/>
          <p:nvPr/>
        </p:nvSpPr>
        <p:spPr>
          <a:xfrm>
            <a:off x="61856" y="6124506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75" name="TextBox 72"/>
          <p:cNvSpPr txBox="1"/>
          <p:nvPr/>
        </p:nvSpPr>
        <p:spPr>
          <a:xfrm>
            <a:off x="45033" y="6374438"/>
            <a:ext cx="1512167" cy="27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76" name="TextBox 73"/>
          <p:cNvSpPr txBox="1"/>
          <p:nvPr/>
        </p:nvSpPr>
        <p:spPr>
          <a:xfrm>
            <a:off x="71501" y="6651437"/>
            <a:ext cx="1512167" cy="27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77" name="TextBox 74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78" name="TextBox 20"/>
          <p:cNvSpPr txBox="1"/>
          <p:nvPr/>
        </p:nvSpPr>
        <p:spPr>
          <a:xfrm>
            <a:off x="72008" y="400103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ㄴ수리수선내역조회</a:t>
            </a:r>
          </a:p>
        </p:txBody>
      </p:sp>
      <p:sp>
        <p:nvSpPr>
          <p:cNvPr id="79" name="TextBox 20"/>
          <p:cNvSpPr txBox="1"/>
          <p:nvPr/>
        </p:nvSpPr>
        <p:spPr>
          <a:xfrm>
            <a:off x="71500" y="427361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ㄴ수리수선일정관리</a:t>
            </a:r>
          </a:p>
        </p:txBody>
      </p:sp>
      <p:sp>
        <p:nvSpPr>
          <p:cNvPr id="80" name="TextBox 20"/>
          <p:cNvSpPr txBox="1"/>
          <p:nvPr/>
        </p:nvSpPr>
        <p:spPr>
          <a:xfrm>
            <a:off x="71500" y="3753036"/>
            <a:ext cx="1583668" cy="2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ㄴ수리수선신청접수</a:t>
            </a:r>
          </a:p>
        </p:txBody>
      </p:sp>
      <p:sp>
        <p:nvSpPr>
          <p:cNvPr id="81" name="TextBox 20"/>
          <p:cNvSpPr txBox="1"/>
          <p:nvPr/>
        </p:nvSpPr>
        <p:spPr>
          <a:xfrm>
            <a:off x="-180528" y="4479503"/>
            <a:ext cx="1583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수선신청관리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민원관리&gt;수선신청관리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수선신청관리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3" name="TextBox 45">
            <a:extLst>
              <a:ext uri="{FF2B5EF4-FFF2-40B4-BE49-F238E27FC236}">
                <a16:creationId xmlns:a16="http://schemas.microsoft.com/office/drawing/2014/main" xmlns="" id="{CB10F703-541A-4AA1-AA94-448F23CD5858}"/>
              </a:ext>
            </a:extLst>
          </p:cNvPr>
          <p:cNvSpPr txBox="1"/>
          <p:nvPr/>
        </p:nvSpPr>
        <p:spPr>
          <a:xfrm>
            <a:off x="5740678" y="1256300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xmlns="" id="{04CF958C-B1E9-438E-9F0A-7FCD280C522C}"/>
              </a:ext>
            </a:extLst>
          </p:cNvPr>
          <p:cNvSpPr txBox="1"/>
          <p:nvPr/>
        </p:nvSpPr>
        <p:spPr>
          <a:xfrm>
            <a:off x="1894677" y="1198181"/>
            <a:ext cx="1631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수리</a:t>
            </a:r>
            <a:r>
              <a:rPr lang="en-US" altLang="ko-KR" sz="1100" dirty="0"/>
              <a:t>/</a:t>
            </a:r>
            <a:r>
              <a:rPr lang="ko-KR" altLang="en-US" sz="1100" dirty="0"/>
              <a:t>수선 일정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C8292ADF-1C35-4CEF-912C-814F28B23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013779"/>
              </p:ext>
            </p:extLst>
          </p:nvPr>
        </p:nvGraphicFramePr>
        <p:xfrm>
          <a:off x="2126951" y="1811490"/>
          <a:ext cx="3938746" cy="2985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24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Mon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Tue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Wed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Thu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Fri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Sat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18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718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180F54D-0856-4613-ADF9-32AF43B63CCF}"/>
              </a:ext>
            </a:extLst>
          </p:cNvPr>
          <p:cNvSpPr txBox="1"/>
          <p:nvPr/>
        </p:nvSpPr>
        <p:spPr>
          <a:xfrm>
            <a:off x="2970125" y="14921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June 2016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253E5EF-A3BC-4150-AF56-C2B07991AB77}"/>
              </a:ext>
            </a:extLst>
          </p:cNvPr>
          <p:cNvSpPr/>
          <p:nvPr/>
        </p:nvSpPr>
        <p:spPr>
          <a:xfrm>
            <a:off x="3779141" y="2744922"/>
            <a:ext cx="648843" cy="145536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천장 공사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2C76EEF1-2A17-4665-9318-9054DE425E70}"/>
              </a:ext>
            </a:extLst>
          </p:cNvPr>
          <p:cNvSpPr/>
          <p:nvPr/>
        </p:nvSpPr>
        <p:spPr>
          <a:xfrm>
            <a:off x="5453630" y="3320986"/>
            <a:ext cx="630538" cy="108014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외벽 공사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xmlns="" id="{65841105-C55A-402B-B068-A8ECA54B9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1051"/>
              </p:ext>
            </p:extLst>
          </p:nvPr>
        </p:nvGraphicFramePr>
        <p:xfrm>
          <a:off x="7082681" y="2540"/>
          <a:ext cx="2061827" cy="251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풍캘린더로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수선일정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클릭하여 일정 상세조회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5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보기에서 일정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보기에서 일정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639645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내 공사 일정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2EED2110-F697-4AD8-B5C0-941F19D7FB80}"/>
              </a:ext>
            </a:extLst>
          </p:cNvPr>
          <p:cNvSpPr/>
          <p:nvPr/>
        </p:nvSpPr>
        <p:spPr>
          <a:xfrm>
            <a:off x="5368295" y="5181187"/>
            <a:ext cx="611084" cy="24100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5C7286B2-1498-4ED0-8A92-1BF98C9AF1CC}"/>
              </a:ext>
            </a:extLst>
          </p:cNvPr>
          <p:cNvSpPr/>
          <p:nvPr/>
        </p:nvSpPr>
        <p:spPr>
          <a:xfrm>
            <a:off x="2126951" y="5148851"/>
            <a:ext cx="3938746" cy="842345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</a:rPr>
              <a:t>2016</a:t>
            </a:r>
            <a:r>
              <a:rPr lang="ko-KR" altLang="en-US" sz="1050" dirty="0">
                <a:solidFill>
                  <a:schemeClr val="tx1"/>
                </a:solidFill>
              </a:rPr>
              <a:t>년 </a:t>
            </a:r>
            <a:r>
              <a:rPr lang="en-US" altLang="ko-KR" sz="1050" dirty="0">
                <a:solidFill>
                  <a:schemeClr val="tx1"/>
                </a:solidFill>
              </a:rPr>
              <a:t>6</a:t>
            </a:r>
            <a:r>
              <a:rPr lang="ko-KR" altLang="en-US" sz="1050" dirty="0">
                <a:solidFill>
                  <a:schemeClr val="tx1"/>
                </a:solidFill>
              </a:rPr>
              <a:t>월 </a:t>
            </a:r>
            <a:r>
              <a:rPr lang="en-US" altLang="ko-KR" sz="1050" dirty="0">
                <a:solidFill>
                  <a:schemeClr val="tx1"/>
                </a:solidFill>
              </a:rPr>
              <a:t>8</a:t>
            </a:r>
            <a:r>
              <a:rPr lang="ko-KR" altLang="en-US" sz="1050" dirty="0">
                <a:solidFill>
                  <a:schemeClr val="tx1"/>
                </a:solidFill>
              </a:rPr>
              <a:t>일 오후 </a:t>
            </a:r>
            <a:r>
              <a:rPr lang="en-US" altLang="ko-KR" sz="1050" dirty="0">
                <a:solidFill>
                  <a:schemeClr val="tx1"/>
                </a:solidFill>
              </a:rPr>
              <a:t>3</a:t>
            </a:r>
            <a:r>
              <a:rPr lang="ko-KR" altLang="en-US" sz="1050" dirty="0">
                <a:solidFill>
                  <a:schemeClr val="tx1"/>
                </a:solidFill>
              </a:rPr>
              <a:t>시</a:t>
            </a:r>
            <a:r>
              <a:rPr lang="en-US" altLang="ko-KR" sz="1050" dirty="0">
                <a:solidFill>
                  <a:schemeClr val="tx1"/>
                </a:solidFill>
              </a:rPr>
              <a:t>~5</a:t>
            </a:r>
            <a:r>
              <a:rPr lang="ko-KR" altLang="en-US" sz="1050" dirty="0">
                <a:solidFill>
                  <a:schemeClr val="tx1"/>
                </a:solidFill>
              </a:rPr>
              <a:t>시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101</a:t>
            </a:r>
            <a:r>
              <a:rPr lang="ko-KR" altLang="en-US" sz="1050" dirty="0">
                <a:solidFill>
                  <a:schemeClr val="tx1"/>
                </a:solidFill>
              </a:rPr>
              <a:t>동 </a:t>
            </a:r>
            <a:r>
              <a:rPr lang="en-US" altLang="ko-KR" sz="1050" dirty="0">
                <a:solidFill>
                  <a:schemeClr val="tx1"/>
                </a:solidFill>
              </a:rPr>
              <a:t>202</a:t>
            </a:r>
            <a:r>
              <a:rPr lang="ko-KR" altLang="en-US" sz="1050" dirty="0">
                <a:solidFill>
                  <a:schemeClr val="tx1"/>
                </a:solidFill>
              </a:rPr>
              <a:t>호 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천장 공사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: </a:t>
            </a:r>
            <a:r>
              <a:rPr lang="ko-KR" altLang="en-US" sz="1050" dirty="0">
                <a:solidFill>
                  <a:schemeClr val="tx1"/>
                </a:solidFill>
              </a:rPr>
              <a:t>천장 </a:t>
            </a:r>
            <a:r>
              <a:rPr lang="ko-KR" altLang="en-US" sz="1050" dirty="0" err="1">
                <a:solidFill>
                  <a:schemeClr val="tx1"/>
                </a:solidFill>
              </a:rPr>
              <a:t>공사하오니</a:t>
            </a:r>
            <a:r>
              <a:rPr lang="ko-KR" altLang="en-US" sz="1050" dirty="0">
                <a:solidFill>
                  <a:schemeClr val="tx1"/>
                </a:solidFill>
              </a:rPr>
              <a:t> 양해해주시기 바랍니다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8B378944-5BBF-41BA-AD6A-44A7B3347511}"/>
              </a:ext>
            </a:extLst>
          </p:cNvPr>
          <p:cNvSpPr/>
          <p:nvPr/>
        </p:nvSpPr>
        <p:spPr>
          <a:xfrm>
            <a:off x="4673541" y="5181187"/>
            <a:ext cx="611084" cy="24100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E648EB26-0C58-4CAF-B86F-8B13A301D5CC}"/>
              </a:ext>
            </a:extLst>
          </p:cNvPr>
          <p:cNvSpPr/>
          <p:nvPr/>
        </p:nvSpPr>
        <p:spPr>
          <a:xfrm>
            <a:off x="1878049" y="164372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94251372-6499-4325-93A9-55313685ECC2}"/>
              </a:ext>
            </a:extLst>
          </p:cNvPr>
          <p:cNvSpPr/>
          <p:nvPr/>
        </p:nvSpPr>
        <p:spPr>
          <a:xfrm>
            <a:off x="3642325" y="270695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71728846-192D-426F-852C-E91F067767EB}"/>
              </a:ext>
            </a:extLst>
          </p:cNvPr>
          <p:cNvSpPr/>
          <p:nvPr/>
        </p:nvSpPr>
        <p:spPr>
          <a:xfrm>
            <a:off x="4503339" y="509730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04EE2CB1-2E75-4248-8795-3ABC03B9B6CE}"/>
              </a:ext>
            </a:extLst>
          </p:cNvPr>
          <p:cNvSpPr/>
          <p:nvPr/>
        </p:nvSpPr>
        <p:spPr>
          <a:xfrm>
            <a:off x="5275444" y="506493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42" name="직사각형 41"/>
          <p:cNvSpPr/>
          <p:nvPr/>
        </p:nvSpPr>
        <p:spPr>
          <a:xfrm>
            <a:off x="0" y="3032957"/>
            <a:ext cx="1547664" cy="1874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61" name="TextBox 60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63" name="TextBox 62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64" name="TextBox 63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66" name="TextBox 65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67" name="TextBox 66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68" name="TextBox 67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69" name="TextBox 68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70" name="TextBox 69"/>
          <p:cNvSpPr txBox="1"/>
          <p:nvPr/>
        </p:nvSpPr>
        <p:spPr>
          <a:xfrm>
            <a:off x="11786" y="4885712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71" name="TextBox 70"/>
          <p:cNvSpPr txBox="1"/>
          <p:nvPr/>
        </p:nvSpPr>
        <p:spPr>
          <a:xfrm>
            <a:off x="11786" y="5094797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72" name="TextBox 71"/>
          <p:cNvSpPr txBox="1"/>
          <p:nvPr/>
        </p:nvSpPr>
        <p:spPr>
          <a:xfrm>
            <a:off x="11786" y="5344153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73" name="TextBox 72"/>
          <p:cNvSpPr txBox="1"/>
          <p:nvPr/>
        </p:nvSpPr>
        <p:spPr>
          <a:xfrm>
            <a:off x="-5037" y="5594085"/>
            <a:ext cx="1512167" cy="27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74" name="TextBox 73"/>
          <p:cNvSpPr txBox="1"/>
          <p:nvPr/>
        </p:nvSpPr>
        <p:spPr>
          <a:xfrm>
            <a:off x="21431" y="5871084"/>
            <a:ext cx="1512167" cy="27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75" name="TextBox 74"/>
          <p:cNvSpPr txBox="1"/>
          <p:nvPr/>
        </p:nvSpPr>
        <p:spPr>
          <a:xfrm>
            <a:off x="61856" y="6124506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76" name="TextBox 75"/>
          <p:cNvSpPr txBox="1"/>
          <p:nvPr/>
        </p:nvSpPr>
        <p:spPr>
          <a:xfrm>
            <a:off x="45033" y="6374438"/>
            <a:ext cx="1512167" cy="27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77" name="TextBox 76"/>
          <p:cNvSpPr txBox="1"/>
          <p:nvPr/>
        </p:nvSpPr>
        <p:spPr>
          <a:xfrm>
            <a:off x="71501" y="6651437"/>
            <a:ext cx="1512167" cy="27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78" name="TextBox 77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79" name="TextBox 20"/>
          <p:cNvSpPr txBox="1"/>
          <p:nvPr/>
        </p:nvSpPr>
        <p:spPr>
          <a:xfrm>
            <a:off x="72008" y="400103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ㄴ수리수선내역조회</a:t>
            </a:r>
          </a:p>
        </p:txBody>
      </p:sp>
      <p:sp>
        <p:nvSpPr>
          <p:cNvPr id="80" name="TextBox 20"/>
          <p:cNvSpPr txBox="1"/>
          <p:nvPr/>
        </p:nvSpPr>
        <p:spPr>
          <a:xfrm>
            <a:off x="71500" y="427361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ㄴ수리수선일정관리</a:t>
            </a:r>
          </a:p>
        </p:txBody>
      </p:sp>
      <p:sp>
        <p:nvSpPr>
          <p:cNvPr id="81" name="TextBox 20"/>
          <p:cNvSpPr txBox="1"/>
          <p:nvPr/>
        </p:nvSpPr>
        <p:spPr>
          <a:xfrm>
            <a:off x="71500" y="3753036"/>
            <a:ext cx="1583668" cy="2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ㄴ수리수선신청접수</a:t>
            </a:r>
          </a:p>
        </p:txBody>
      </p:sp>
      <p:sp>
        <p:nvSpPr>
          <p:cNvPr id="82" name="TextBox 20"/>
          <p:cNvSpPr txBox="1"/>
          <p:nvPr/>
        </p:nvSpPr>
        <p:spPr>
          <a:xfrm>
            <a:off x="-180528" y="4479503"/>
            <a:ext cx="1583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</p:spTree>
    <p:extLst>
      <p:ext uri="{BB962C8B-B14F-4D97-AF65-F5344CB8AC3E}">
        <p14:creationId xmlns:p14="http://schemas.microsoft.com/office/powerpoint/2010/main" val="125587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79" cy="10681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15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4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2383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수리수선일정관리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3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공사/수선관리&gt;입주민수선관리&gt;수리수선일정관리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8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수리수선일정관리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032957"/>
            <a:ext cx="1547664" cy="1874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11786" y="4885712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11786" y="5094797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11786" y="5344153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5037" y="5594085"/>
            <a:ext cx="1512167" cy="27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21431" y="5871084"/>
            <a:ext cx="1512167" cy="27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61856" y="6124506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45033" y="6374438"/>
            <a:ext cx="1512167" cy="27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71501" y="6651437"/>
            <a:ext cx="1512167" cy="27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25" name="TextBox 24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39" name="TextBox 20"/>
          <p:cNvSpPr txBox="1"/>
          <p:nvPr/>
        </p:nvSpPr>
        <p:spPr>
          <a:xfrm>
            <a:off x="72008" y="400103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ㄴ수리수선내역조회</a:t>
            </a:r>
          </a:p>
        </p:txBody>
      </p:sp>
      <p:sp>
        <p:nvSpPr>
          <p:cNvPr id="40" name="TextBox 20"/>
          <p:cNvSpPr txBox="1"/>
          <p:nvPr/>
        </p:nvSpPr>
        <p:spPr>
          <a:xfrm>
            <a:off x="71500" y="427361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ㄴ수리수선일정관리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7082681" y="2540"/>
          <a:ext cx="20593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 일정 캘린더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날짜를 선택하여 수리 일정을 등록하는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253434" y="2495568"/>
          <a:ext cx="3938746" cy="2985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2460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Sun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Mon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Tue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Wed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Thu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Fri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Sat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11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18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25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7182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096608" y="217624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June 2021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959933" y="3429000"/>
            <a:ext cx="540059" cy="380064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700">
                <a:solidFill>
                  <a:schemeClr val="tx1"/>
                </a:solidFill>
              </a:rPr>
              <a:t>101</a:t>
            </a:r>
            <a:r>
              <a:rPr lang="ko-KR" altLang="en-US" sz="700">
                <a:solidFill>
                  <a:schemeClr val="tx1"/>
                </a:solidFill>
              </a:rPr>
              <a:t>동 </a:t>
            </a:r>
            <a:r>
              <a:rPr lang="en-US" altLang="ko-KR" sz="700">
                <a:solidFill>
                  <a:schemeClr val="tx1"/>
                </a:solidFill>
              </a:rPr>
              <a:t>1004</a:t>
            </a:r>
            <a:r>
              <a:rPr lang="ko-KR" altLang="en-US" sz="700">
                <a:solidFill>
                  <a:schemeClr val="tx1"/>
                </a:solidFill>
              </a:rPr>
              <a:t>호 화장실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2255754" y="2237800"/>
            <a:ext cx="226461" cy="215444"/>
            <a:chOff x="292829" y="1695755"/>
            <a:chExt cx="226461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2829" y="1695755"/>
              <a:ext cx="24551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48" name="TextBox 20"/>
          <p:cNvSpPr txBox="1"/>
          <p:nvPr/>
        </p:nvSpPr>
        <p:spPr>
          <a:xfrm>
            <a:off x="71500" y="3753036"/>
            <a:ext cx="1583668" cy="2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ㄴ수리수선신청접수</a:t>
            </a:r>
          </a:p>
        </p:txBody>
      </p:sp>
      <p:sp>
        <p:nvSpPr>
          <p:cNvPr id="49" name="TextBox 20"/>
          <p:cNvSpPr txBox="1"/>
          <p:nvPr/>
        </p:nvSpPr>
        <p:spPr>
          <a:xfrm>
            <a:off x="-180528" y="4479503"/>
            <a:ext cx="1583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  <p:grpSp>
        <p:nvGrpSpPr>
          <p:cNvPr id="50" name="그룹 42"/>
          <p:cNvGrpSpPr/>
          <p:nvPr/>
        </p:nvGrpSpPr>
        <p:grpSpPr>
          <a:xfrm>
            <a:off x="3678417" y="3429000"/>
            <a:ext cx="223023" cy="215444"/>
            <a:chOff x="292829" y="1695755"/>
            <a:chExt cx="223023" cy="215444"/>
          </a:xfrm>
        </p:grpSpPr>
        <p:sp>
          <p:nvSpPr>
            <p:cNvPr id="51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TextBox 44"/>
            <p:cNvSpPr txBox="1"/>
            <p:nvPr/>
          </p:nvSpPr>
          <p:spPr>
            <a:xfrm>
              <a:off x="292829" y="1695755"/>
              <a:ext cx="24207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79" cy="10681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15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4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2383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수리수선일정관리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3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공사/수선관리&gt;입주민수선관리&gt;수리수선일정관리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8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수리수선일정관리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032957"/>
            <a:ext cx="1547664" cy="1874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11786" y="4885712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11786" y="5094797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11786" y="5344153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5037" y="5594085"/>
            <a:ext cx="1512167" cy="27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21431" y="5871084"/>
            <a:ext cx="1512167" cy="27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61856" y="6124506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45033" y="6374438"/>
            <a:ext cx="1512167" cy="27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71501" y="6651437"/>
            <a:ext cx="1512167" cy="27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25" name="TextBox 24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39" name="TextBox 20"/>
          <p:cNvSpPr txBox="1"/>
          <p:nvPr/>
        </p:nvSpPr>
        <p:spPr>
          <a:xfrm>
            <a:off x="72008" y="400103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ㄴ수리수선내역조회</a:t>
            </a:r>
          </a:p>
        </p:txBody>
      </p:sp>
      <p:sp>
        <p:nvSpPr>
          <p:cNvPr id="40" name="TextBox 20"/>
          <p:cNvSpPr txBox="1"/>
          <p:nvPr/>
        </p:nvSpPr>
        <p:spPr>
          <a:xfrm>
            <a:off x="71500" y="427361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ㄴ수리수선일정관리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7082681" y="2540"/>
          <a:ext cx="205930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일정을 등록하는 모달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253434" y="2495568"/>
          <a:ext cx="3938746" cy="2985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2460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Sun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Mon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Tue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Wed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Thu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Fri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Sat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11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18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25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7182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096608" y="217624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June 2021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959933" y="3429000"/>
            <a:ext cx="540059" cy="380064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700">
                <a:solidFill>
                  <a:schemeClr val="tx1"/>
                </a:solidFill>
              </a:rPr>
              <a:t>101</a:t>
            </a:r>
            <a:r>
              <a:rPr lang="ko-KR" altLang="en-US" sz="700">
                <a:solidFill>
                  <a:schemeClr val="tx1"/>
                </a:solidFill>
              </a:rPr>
              <a:t>동 </a:t>
            </a:r>
            <a:r>
              <a:rPr lang="en-US" altLang="ko-KR" sz="700">
                <a:solidFill>
                  <a:schemeClr val="tx1"/>
                </a:solidFill>
              </a:rPr>
              <a:t>1004</a:t>
            </a:r>
            <a:r>
              <a:rPr lang="ko-KR" altLang="en-US" sz="700">
                <a:solidFill>
                  <a:schemeClr val="tx1"/>
                </a:solidFill>
              </a:rPr>
              <a:t>호 화장실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2255754" y="2237800"/>
            <a:ext cx="226461" cy="215444"/>
            <a:chOff x="292829" y="1695755"/>
            <a:chExt cx="226461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2829" y="1695755"/>
              <a:ext cx="24551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48" name="TextBox 20"/>
          <p:cNvSpPr txBox="1"/>
          <p:nvPr/>
        </p:nvSpPr>
        <p:spPr>
          <a:xfrm>
            <a:off x="71500" y="3753036"/>
            <a:ext cx="1583668" cy="2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ㄴ수리수선신청접수</a:t>
            </a:r>
          </a:p>
        </p:txBody>
      </p:sp>
      <p:sp>
        <p:nvSpPr>
          <p:cNvPr id="49" name="TextBox 20"/>
          <p:cNvSpPr txBox="1"/>
          <p:nvPr/>
        </p:nvSpPr>
        <p:spPr>
          <a:xfrm>
            <a:off x="-180528" y="4479503"/>
            <a:ext cx="1583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  <p:grpSp>
        <p:nvGrpSpPr>
          <p:cNvPr id="50" name="그룹 42"/>
          <p:cNvGrpSpPr/>
          <p:nvPr/>
        </p:nvGrpSpPr>
        <p:grpSpPr>
          <a:xfrm>
            <a:off x="3678417" y="3429000"/>
            <a:ext cx="223023" cy="215444"/>
            <a:chOff x="292829" y="1695755"/>
            <a:chExt cx="223023" cy="215444"/>
          </a:xfrm>
        </p:grpSpPr>
        <p:sp>
          <p:nvSpPr>
            <p:cNvPr id="51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TextBox 44"/>
            <p:cNvSpPr txBox="1"/>
            <p:nvPr/>
          </p:nvSpPr>
          <p:spPr>
            <a:xfrm>
              <a:off x="292829" y="1695755"/>
              <a:ext cx="24207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66" name="직사각형 63"/>
          <p:cNvSpPr/>
          <p:nvPr/>
        </p:nvSpPr>
        <p:spPr>
          <a:xfrm>
            <a:off x="1979712" y="1947693"/>
            <a:ext cx="4370645" cy="414560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45535" y="2780928"/>
            <a:ext cx="2978593" cy="206400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8" name="그룹 42"/>
          <p:cNvGrpSpPr/>
          <p:nvPr/>
        </p:nvGrpSpPr>
        <p:grpSpPr>
          <a:xfrm>
            <a:off x="3455876" y="2888940"/>
            <a:ext cx="245539" cy="215444"/>
            <a:chOff x="292829" y="1695755"/>
            <a:chExt cx="245539" cy="215444"/>
          </a:xfrm>
        </p:grpSpPr>
        <p:sp>
          <p:nvSpPr>
            <p:cNvPr id="69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TextBox 44"/>
            <p:cNvSpPr txBox="1"/>
            <p:nvPr/>
          </p:nvSpPr>
          <p:spPr>
            <a:xfrm>
              <a:off x="292829" y="1695755"/>
              <a:ext cx="245539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79" cy="10681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99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15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4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2383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리모델링신고접수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3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공사/수선관리&gt;리모델링신고접수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8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리모델링신고접수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032956"/>
            <a:ext cx="1547664" cy="1584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11786" y="4625090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11786" y="4876550"/>
            <a:ext cx="1512167" cy="27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11786" y="5125906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5037" y="5375838"/>
            <a:ext cx="1512167" cy="272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21431" y="5652837"/>
            <a:ext cx="1512167" cy="27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61856" y="5906259"/>
            <a:ext cx="1512167" cy="27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45033" y="6156191"/>
            <a:ext cx="1512167" cy="27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71501" y="6433190"/>
            <a:ext cx="1512167" cy="272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25" name="TextBox 24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39" name="TextBox 20"/>
          <p:cNvSpPr txBox="1"/>
          <p:nvPr/>
        </p:nvSpPr>
        <p:spPr>
          <a:xfrm>
            <a:off x="-108520" y="4113076"/>
            <a:ext cx="1150146" cy="266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ㄴ신고접수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7082681" y="2540"/>
          <a:ext cx="20593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리모델링 신고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접수 승인버튼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리모델링 신고 목록을 조회하고 승인하는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5" name="TextBox 20"/>
          <p:cNvSpPr txBox="1"/>
          <p:nvPr/>
        </p:nvSpPr>
        <p:spPr>
          <a:xfrm>
            <a:off x="-180528" y="3715143"/>
            <a:ext cx="1583668" cy="4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  <p:sp>
        <p:nvSpPr>
          <p:cNvPr id="46" name="TextBox 20"/>
          <p:cNvSpPr txBox="1"/>
          <p:nvPr/>
        </p:nvSpPr>
        <p:spPr>
          <a:xfrm>
            <a:off x="71500" y="4345067"/>
            <a:ext cx="1583668" cy="27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ㄴ신고내역일정관리</a:t>
            </a:r>
          </a:p>
        </p:txBody>
      </p: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1763688" y="2600908"/>
          <a:ext cx="5508612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402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57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6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93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193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379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사유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세대정보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세대주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승인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8" name="TextBox 45"/>
          <p:cNvSpPr txBox="1"/>
          <p:nvPr/>
        </p:nvSpPr>
        <p:spPr>
          <a:xfrm>
            <a:off x="6671784" y="2844354"/>
            <a:ext cx="420530" cy="22460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승인</a:t>
            </a:r>
          </a:p>
        </p:txBody>
      </p:sp>
      <p:grpSp>
        <p:nvGrpSpPr>
          <p:cNvPr id="51" name="그룹 42"/>
          <p:cNvGrpSpPr/>
          <p:nvPr/>
        </p:nvGrpSpPr>
        <p:grpSpPr>
          <a:xfrm>
            <a:off x="1799692" y="2277452"/>
            <a:ext cx="225323" cy="215444"/>
            <a:chOff x="292829" y="1695755"/>
            <a:chExt cx="225323" cy="215444"/>
          </a:xfrm>
        </p:grpSpPr>
        <p:sp>
          <p:nvSpPr>
            <p:cNvPr id="52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TextBox 44"/>
            <p:cNvSpPr txBox="1"/>
            <p:nvPr/>
          </p:nvSpPr>
          <p:spPr>
            <a:xfrm>
              <a:off x="292829" y="1695755"/>
              <a:ext cx="244372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4" name="그룹 42"/>
          <p:cNvGrpSpPr/>
          <p:nvPr/>
        </p:nvGrpSpPr>
        <p:grpSpPr>
          <a:xfrm>
            <a:off x="7131637" y="2852936"/>
            <a:ext cx="248675" cy="215444"/>
            <a:chOff x="292829" y="1695755"/>
            <a:chExt cx="248675" cy="215444"/>
          </a:xfrm>
        </p:grpSpPr>
        <p:sp>
          <p:nvSpPr>
            <p:cNvPr id="55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TextBox 44"/>
            <p:cNvSpPr txBox="1"/>
            <p:nvPr/>
          </p:nvSpPr>
          <p:spPr>
            <a:xfrm>
              <a:off x="292829" y="1695755"/>
              <a:ext cx="248675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공사신고관리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민원관리&gt;공사신고관리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공사신고관리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076373"/>
              </p:ext>
            </p:extLst>
          </p:nvPr>
        </p:nvGraphicFramePr>
        <p:xfrm>
          <a:off x="7082681" y="2540"/>
          <a:ext cx="2061827" cy="2890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풍캘린더로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공사일정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클릭하여 일정 상세조회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5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보기에서 일정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보기에서 일정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6396451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공사신고내역 확인 후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916553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내 공사 일정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A6FE79C5-136E-4D39-8814-DA9B63835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36373"/>
              </p:ext>
            </p:extLst>
          </p:nvPr>
        </p:nvGraphicFramePr>
        <p:xfrm>
          <a:off x="1938352" y="5841268"/>
          <a:ext cx="5225936" cy="9001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73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xmlns="" val="22701735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730583884"/>
                    </a:ext>
                  </a:extLst>
                </a:gridCol>
              </a:tblGrid>
              <a:tr h="28438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등록하기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4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301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바닥 공사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2021.1.30.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박찬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2021.1.22.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외벽 공사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2021.2.1.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이경륜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2021.1.17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3" name="TextBox 45">
            <a:extLst>
              <a:ext uri="{FF2B5EF4-FFF2-40B4-BE49-F238E27FC236}">
                <a16:creationId xmlns:a16="http://schemas.microsoft.com/office/drawing/2014/main" xmlns="" id="{AE4AFFE9-15CE-477B-BE92-230E7F8DE387}"/>
              </a:ext>
            </a:extLst>
          </p:cNvPr>
          <p:cNvSpPr txBox="1"/>
          <p:nvPr/>
        </p:nvSpPr>
        <p:spPr>
          <a:xfrm>
            <a:off x="1909403" y="1127004"/>
            <a:ext cx="1631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공사 일정</a:t>
            </a:r>
          </a:p>
        </p:txBody>
      </p:sp>
      <p:sp>
        <p:nvSpPr>
          <p:cNvPr id="54" name="TextBox 45">
            <a:extLst>
              <a:ext uri="{FF2B5EF4-FFF2-40B4-BE49-F238E27FC236}">
                <a16:creationId xmlns:a16="http://schemas.microsoft.com/office/drawing/2014/main" xmlns="" id="{B80FDC45-A675-475A-95F2-CF78DB6336A8}"/>
              </a:ext>
            </a:extLst>
          </p:cNvPr>
          <p:cNvSpPr txBox="1"/>
          <p:nvPr/>
        </p:nvSpPr>
        <p:spPr>
          <a:xfrm>
            <a:off x="1860373" y="5525618"/>
            <a:ext cx="1631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공사 신고 내역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0AC3941B-4F65-4120-B9EB-62EB9C3C24B2}"/>
              </a:ext>
            </a:extLst>
          </p:cNvPr>
          <p:cNvSpPr/>
          <p:nvPr/>
        </p:nvSpPr>
        <p:spPr>
          <a:xfrm>
            <a:off x="6156176" y="6196801"/>
            <a:ext cx="936106" cy="1845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등록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xmlns="" id="{6BF0BB07-07BB-4449-9CF6-8995FE8C9733}"/>
              </a:ext>
            </a:extLst>
          </p:cNvPr>
          <p:cNvSpPr/>
          <p:nvPr/>
        </p:nvSpPr>
        <p:spPr>
          <a:xfrm>
            <a:off x="6156176" y="6489340"/>
            <a:ext cx="936106" cy="1845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등록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65E07A85-EA15-4E74-9391-182B8BD81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412401"/>
              </p:ext>
            </p:extLst>
          </p:nvPr>
        </p:nvGraphicFramePr>
        <p:xfrm>
          <a:off x="2025753" y="1557595"/>
          <a:ext cx="3938746" cy="2985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24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Mon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Tue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Wed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Thu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Fri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Sat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18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718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8950628-FE58-4B77-A9AB-7DF3F7F1628D}"/>
              </a:ext>
            </a:extLst>
          </p:cNvPr>
          <p:cNvSpPr txBox="1"/>
          <p:nvPr/>
        </p:nvSpPr>
        <p:spPr>
          <a:xfrm>
            <a:off x="2868927" y="123827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June 2016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A0F5EC7-7061-4E4A-8298-22B392C0CBA4}"/>
              </a:ext>
            </a:extLst>
          </p:cNvPr>
          <p:cNvSpPr/>
          <p:nvPr/>
        </p:nvSpPr>
        <p:spPr>
          <a:xfrm>
            <a:off x="3732252" y="2491027"/>
            <a:ext cx="575080" cy="293040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바닥 공사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F717E450-6882-4E91-B818-44795882479D}"/>
              </a:ext>
            </a:extLst>
          </p:cNvPr>
          <p:cNvSpPr/>
          <p:nvPr/>
        </p:nvSpPr>
        <p:spPr>
          <a:xfrm>
            <a:off x="5352432" y="3067090"/>
            <a:ext cx="647088" cy="24100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외벽 공사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41FCE249-6132-443C-B435-56E41A6D69E7}"/>
              </a:ext>
            </a:extLst>
          </p:cNvPr>
          <p:cNvSpPr/>
          <p:nvPr/>
        </p:nvSpPr>
        <p:spPr>
          <a:xfrm>
            <a:off x="5267097" y="4635215"/>
            <a:ext cx="611084" cy="24100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7D3C165-2710-4461-9E3D-E5C4EDD15333}"/>
              </a:ext>
            </a:extLst>
          </p:cNvPr>
          <p:cNvSpPr/>
          <p:nvPr/>
        </p:nvSpPr>
        <p:spPr>
          <a:xfrm>
            <a:off x="2025753" y="4602879"/>
            <a:ext cx="3938746" cy="842345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</a:rPr>
              <a:t>2016</a:t>
            </a:r>
            <a:r>
              <a:rPr lang="ko-KR" altLang="en-US" sz="1050" dirty="0">
                <a:solidFill>
                  <a:schemeClr val="tx1"/>
                </a:solidFill>
              </a:rPr>
              <a:t>년 </a:t>
            </a:r>
            <a:r>
              <a:rPr lang="en-US" altLang="ko-KR" sz="1050" dirty="0">
                <a:solidFill>
                  <a:schemeClr val="tx1"/>
                </a:solidFill>
              </a:rPr>
              <a:t>6</a:t>
            </a:r>
            <a:r>
              <a:rPr lang="ko-KR" altLang="en-US" sz="1050" dirty="0">
                <a:solidFill>
                  <a:schemeClr val="tx1"/>
                </a:solidFill>
              </a:rPr>
              <a:t>월 </a:t>
            </a:r>
            <a:r>
              <a:rPr lang="en-US" altLang="ko-KR" sz="1050" dirty="0">
                <a:solidFill>
                  <a:schemeClr val="tx1"/>
                </a:solidFill>
              </a:rPr>
              <a:t>8</a:t>
            </a:r>
            <a:r>
              <a:rPr lang="ko-KR" altLang="en-US" sz="1050" dirty="0">
                <a:solidFill>
                  <a:schemeClr val="tx1"/>
                </a:solidFill>
              </a:rPr>
              <a:t>일 오후 </a:t>
            </a:r>
            <a:r>
              <a:rPr lang="en-US" altLang="ko-KR" sz="1050" dirty="0">
                <a:solidFill>
                  <a:schemeClr val="tx1"/>
                </a:solidFill>
              </a:rPr>
              <a:t>3</a:t>
            </a:r>
            <a:r>
              <a:rPr lang="ko-KR" altLang="en-US" sz="1050" dirty="0">
                <a:solidFill>
                  <a:schemeClr val="tx1"/>
                </a:solidFill>
              </a:rPr>
              <a:t>시</a:t>
            </a:r>
            <a:r>
              <a:rPr lang="en-US" altLang="ko-KR" sz="1050" dirty="0">
                <a:solidFill>
                  <a:schemeClr val="tx1"/>
                </a:solidFill>
              </a:rPr>
              <a:t>~5</a:t>
            </a:r>
            <a:r>
              <a:rPr lang="ko-KR" altLang="en-US" sz="1050" dirty="0">
                <a:solidFill>
                  <a:schemeClr val="tx1"/>
                </a:solidFill>
              </a:rPr>
              <a:t>시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101</a:t>
            </a:r>
            <a:r>
              <a:rPr lang="ko-KR" altLang="en-US" sz="1050" dirty="0">
                <a:solidFill>
                  <a:schemeClr val="tx1"/>
                </a:solidFill>
              </a:rPr>
              <a:t>동 </a:t>
            </a:r>
            <a:r>
              <a:rPr lang="en-US" altLang="ko-KR" sz="1050" dirty="0">
                <a:solidFill>
                  <a:schemeClr val="tx1"/>
                </a:solidFill>
              </a:rPr>
              <a:t>202</a:t>
            </a:r>
            <a:r>
              <a:rPr lang="ko-KR" altLang="en-US" sz="1050" dirty="0">
                <a:solidFill>
                  <a:schemeClr val="tx1"/>
                </a:solidFill>
              </a:rPr>
              <a:t>호 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천장 공사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: </a:t>
            </a:r>
            <a:r>
              <a:rPr lang="ko-KR" altLang="en-US" sz="1050" dirty="0">
                <a:solidFill>
                  <a:schemeClr val="tx1"/>
                </a:solidFill>
              </a:rPr>
              <a:t>천장 </a:t>
            </a:r>
            <a:r>
              <a:rPr lang="ko-KR" altLang="en-US" sz="1050" dirty="0" err="1">
                <a:solidFill>
                  <a:schemeClr val="tx1"/>
                </a:solidFill>
              </a:rPr>
              <a:t>공사하오니</a:t>
            </a:r>
            <a:r>
              <a:rPr lang="ko-KR" altLang="en-US" sz="1050" dirty="0">
                <a:solidFill>
                  <a:schemeClr val="tx1"/>
                </a:solidFill>
              </a:rPr>
              <a:t> 양해해주시기 바랍니다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490DDE20-3C31-4641-A06A-79601FC6C4B4}"/>
              </a:ext>
            </a:extLst>
          </p:cNvPr>
          <p:cNvSpPr/>
          <p:nvPr/>
        </p:nvSpPr>
        <p:spPr>
          <a:xfrm>
            <a:off x="4572343" y="4635215"/>
            <a:ext cx="611084" cy="24100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FAD59154-E62A-4CE2-8574-647657A1EC60}"/>
              </a:ext>
            </a:extLst>
          </p:cNvPr>
          <p:cNvSpPr/>
          <p:nvPr/>
        </p:nvSpPr>
        <p:spPr>
          <a:xfrm>
            <a:off x="1849957" y="146799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BF605C7A-A578-4A24-8971-B0B6E55F7B6F}"/>
              </a:ext>
            </a:extLst>
          </p:cNvPr>
          <p:cNvSpPr/>
          <p:nvPr/>
        </p:nvSpPr>
        <p:spPr>
          <a:xfrm>
            <a:off x="3648368" y="246977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5F22AD04-D075-4983-A36E-113B553013C9}"/>
              </a:ext>
            </a:extLst>
          </p:cNvPr>
          <p:cNvSpPr/>
          <p:nvPr/>
        </p:nvSpPr>
        <p:spPr>
          <a:xfrm>
            <a:off x="4513940" y="460359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55D0A8C4-F022-4CA1-BB4E-E784672B6014}"/>
              </a:ext>
            </a:extLst>
          </p:cNvPr>
          <p:cNvSpPr/>
          <p:nvPr/>
        </p:nvSpPr>
        <p:spPr>
          <a:xfrm>
            <a:off x="5205681" y="4597297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0BE7BC2B-18C7-4A97-9945-494486DDCC47}"/>
              </a:ext>
            </a:extLst>
          </p:cNvPr>
          <p:cNvSpPr/>
          <p:nvPr/>
        </p:nvSpPr>
        <p:spPr>
          <a:xfrm>
            <a:off x="6141654" y="612930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04" name="직사각형 103"/>
          <p:cNvSpPr/>
          <p:nvPr/>
        </p:nvSpPr>
        <p:spPr>
          <a:xfrm>
            <a:off x="0" y="3032956"/>
            <a:ext cx="1547664" cy="1584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07" name="TextBox 106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109" name="TextBox 108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110" name="TextBox 109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112" name="TextBox 111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113" name="TextBox 112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114" name="TextBox 113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115" name="TextBox 114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116" name="TextBox 115"/>
          <p:cNvSpPr txBox="1"/>
          <p:nvPr/>
        </p:nvSpPr>
        <p:spPr>
          <a:xfrm>
            <a:off x="11786" y="4625090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117" name="TextBox 116"/>
          <p:cNvSpPr txBox="1"/>
          <p:nvPr/>
        </p:nvSpPr>
        <p:spPr>
          <a:xfrm>
            <a:off x="11786" y="4876550"/>
            <a:ext cx="1512167" cy="27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118" name="TextBox 117"/>
          <p:cNvSpPr txBox="1"/>
          <p:nvPr/>
        </p:nvSpPr>
        <p:spPr>
          <a:xfrm>
            <a:off x="11786" y="5125906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119" name="TextBox 118"/>
          <p:cNvSpPr txBox="1"/>
          <p:nvPr/>
        </p:nvSpPr>
        <p:spPr>
          <a:xfrm>
            <a:off x="-5037" y="5375838"/>
            <a:ext cx="1512167" cy="272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120" name="TextBox 119"/>
          <p:cNvSpPr txBox="1"/>
          <p:nvPr/>
        </p:nvSpPr>
        <p:spPr>
          <a:xfrm>
            <a:off x="21431" y="5652837"/>
            <a:ext cx="1512167" cy="27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121" name="TextBox 120"/>
          <p:cNvSpPr txBox="1"/>
          <p:nvPr/>
        </p:nvSpPr>
        <p:spPr>
          <a:xfrm>
            <a:off x="61856" y="5906259"/>
            <a:ext cx="1512167" cy="27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122" name="TextBox 121"/>
          <p:cNvSpPr txBox="1"/>
          <p:nvPr/>
        </p:nvSpPr>
        <p:spPr>
          <a:xfrm>
            <a:off x="45033" y="6156191"/>
            <a:ext cx="1512167" cy="27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123" name="TextBox 122"/>
          <p:cNvSpPr txBox="1"/>
          <p:nvPr/>
        </p:nvSpPr>
        <p:spPr>
          <a:xfrm>
            <a:off x="71501" y="6433190"/>
            <a:ext cx="1512167" cy="272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124" name="TextBox 123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125" name="TextBox 20"/>
          <p:cNvSpPr txBox="1"/>
          <p:nvPr/>
        </p:nvSpPr>
        <p:spPr>
          <a:xfrm>
            <a:off x="-108520" y="4113076"/>
            <a:ext cx="1150146" cy="266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ㄴ신고접수</a:t>
            </a:r>
          </a:p>
        </p:txBody>
      </p:sp>
      <p:sp>
        <p:nvSpPr>
          <p:cNvPr id="126" name="TextBox 20"/>
          <p:cNvSpPr txBox="1"/>
          <p:nvPr/>
        </p:nvSpPr>
        <p:spPr>
          <a:xfrm>
            <a:off x="-180528" y="3715143"/>
            <a:ext cx="1583668" cy="4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  <p:sp>
        <p:nvSpPr>
          <p:cNvPr id="127" name="TextBox 20"/>
          <p:cNvSpPr txBox="1"/>
          <p:nvPr/>
        </p:nvSpPr>
        <p:spPr>
          <a:xfrm>
            <a:off x="71500" y="4345067"/>
            <a:ext cx="1583668" cy="27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ㄴ신고내역일정관리</a:t>
            </a:r>
          </a:p>
        </p:txBody>
      </p:sp>
    </p:spTree>
    <p:extLst>
      <p:ext uri="{BB962C8B-B14F-4D97-AF65-F5344CB8AC3E}">
        <p14:creationId xmlns:p14="http://schemas.microsoft.com/office/powerpoint/2010/main" val="171008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5358" cy="10681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15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4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31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2383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신고내역일정관리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3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공사/수선관리&gt;신고내역일정관리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782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신고내역일정관리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032957"/>
            <a:ext cx="1547664" cy="1874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366" y="1160748"/>
            <a:ext cx="1555302" cy="569725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408" y="1578325"/>
            <a:ext cx="1512167" cy="26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18722" y="1099773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3" y="135641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68007" y="2060848"/>
            <a:ext cx="1512167" cy="270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1" name="TextBox 20"/>
          <p:cNvSpPr txBox="1"/>
          <p:nvPr/>
        </p:nvSpPr>
        <p:spPr>
          <a:xfrm>
            <a:off x="-108520" y="3315633"/>
            <a:ext cx="1332148" cy="27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ㄴ전체공사관리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722" y="1808820"/>
            <a:ext cx="1512167" cy="2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54481" y="2312876"/>
            <a:ext cx="1512167" cy="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7658" y="2564904"/>
            <a:ext cx="1512167" cy="27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0" y="2820185"/>
            <a:ext cx="1512167" cy="27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0" y="3072213"/>
            <a:ext cx="1512167" cy="27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11786" y="4885712"/>
            <a:ext cx="1512167" cy="27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11786" y="5094797"/>
            <a:ext cx="1512167" cy="27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11786" y="5344153"/>
            <a:ext cx="1512167" cy="27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5037" y="5594085"/>
            <a:ext cx="1512167" cy="27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21431" y="5871084"/>
            <a:ext cx="1512167" cy="27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61856" y="6124506"/>
            <a:ext cx="1512167" cy="27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45033" y="6374438"/>
            <a:ext cx="1512167" cy="27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71501" y="6651437"/>
            <a:ext cx="1512167" cy="27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25" name="TextBox 24"/>
          <p:cNvSpPr txBox="1"/>
          <p:nvPr/>
        </p:nvSpPr>
        <p:spPr>
          <a:xfrm>
            <a:off x="-144016" y="3537012"/>
            <a:ext cx="1511660" cy="27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ㄴ입주민수선관리      </a:t>
            </a:r>
          </a:p>
        </p:txBody>
      </p:sp>
      <p:sp>
        <p:nvSpPr>
          <p:cNvPr id="39" name="TextBox 20"/>
          <p:cNvSpPr txBox="1"/>
          <p:nvPr/>
        </p:nvSpPr>
        <p:spPr>
          <a:xfrm>
            <a:off x="72008" y="4001031"/>
            <a:ext cx="1583668" cy="27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ㄴ수리수선내역조회</a:t>
            </a:r>
          </a:p>
        </p:txBody>
      </p:sp>
      <p:sp>
        <p:nvSpPr>
          <p:cNvPr id="40" name="TextBox 20"/>
          <p:cNvSpPr txBox="1"/>
          <p:nvPr/>
        </p:nvSpPr>
        <p:spPr>
          <a:xfrm>
            <a:off x="71500" y="4273612"/>
            <a:ext cx="1583668" cy="27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ㄴ수리수선일정관리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7082681" y="2540"/>
          <a:ext cx="205930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일정을 등록하는 모달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253434" y="2495568"/>
          <a:ext cx="3938746" cy="2985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2460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Sun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Mon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Tue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Wed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Thu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Fri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/>
                        <a:t>Sat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11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18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19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22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25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7182"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29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/>
                        <a:t>30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096608" y="2176245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June 2021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959933" y="3429000"/>
            <a:ext cx="540059" cy="380064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700">
                <a:solidFill>
                  <a:schemeClr val="tx1"/>
                </a:solidFill>
              </a:rPr>
              <a:t>101</a:t>
            </a:r>
            <a:r>
              <a:rPr lang="ko-KR" altLang="en-US" sz="700">
                <a:solidFill>
                  <a:schemeClr val="tx1"/>
                </a:solidFill>
              </a:rPr>
              <a:t>동 </a:t>
            </a:r>
            <a:r>
              <a:rPr lang="en-US" altLang="ko-KR" sz="700">
                <a:solidFill>
                  <a:schemeClr val="tx1"/>
                </a:solidFill>
              </a:rPr>
              <a:t>1004</a:t>
            </a:r>
            <a:r>
              <a:rPr lang="ko-KR" altLang="en-US" sz="700">
                <a:solidFill>
                  <a:schemeClr val="tx1"/>
                </a:solidFill>
              </a:rPr>
              <a:t>호 화장실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2255754" y="2237800"/>
            <a:ext cx="226461" cy="215444"/>
            <a:chOff x="292829" y="1695755"/>
            <a:chExt cx="226461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2829" y="1695755"/>
              <a:ext cx="245511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48" name="TextBox 20"/>
          <p:cNvSpPr txBox="1"/>
          <p:nvPr/>
        </p:nvSpPr>
        <p:spPr>
          <a:xfrm>
            <a:off x="71500" y="3753036"/>
            <a:ext cx="1583668" cy="26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ㄴ수리수선신청접수</a:t>
            </a:r>
          </a:p>
        </p:txBody>
      </p:sp>
      <p:sp>
        <p:nvSpPr>
          <p:cNvPr id="49" name="TextBox 20"/>
          <p:cNvSpPr txBox="1"/>
          <p:nvPr/>
        </p:nvSpPr>
        <p:spPr>
          <a:xfrm>
            <a:off x="-180528" y="4479503"/>
            <a:ext cx="1583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ㄴ입주민 실내공사 신고내역 관리</a:t>
            </a:r>
          </a:p>
        </p:txBody>
      </p:sp>
      <p:grpSp>
        <p:nvGrpSpPr>
          <p:cNvPr id="50" name="그룹 42"/>
          <p:cNvGrpSpPr/>
          <p:nvPr/>
        </p:nvGrpSpPr>
        <p:grpSpPr>
          <a:xfrm>
            <a:off x="3678417" y="3429000"/>
            <a:ext cx="223023" cy="215444"/>
            <a:chOff x="292829" y="1695755"/>
            <a:chExt cx="223023" cy="215444"/>
          </a:xfrm>
        </p:grpSpPr>
        <p:sp>
          <p:nvSpPr>
            <p:cNvPr id="51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TextBox 44"/>
            <p:cNvSpPr txBox="1"/>
            <p:nvPr/>
          </p:nvSpPr>
          <p:spPr>
            <a:xfrm>
              <a:off x="292829" y="1695755"/>
              <a:ext cx="24207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66" name="직사각형 63"/>
          <p:cNvSpPr/>
          <p:nvPr/>
        </p:nvSpPr>
        <p:spPr>
          <a:xfrm>
            <a:off x="1979712" y="1947693"/>
            <a:ext cx="4370645" cy="414560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45535" y="2780928"/>
            <a:ext cx="2978593" cy="206400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8" name="그룹 42"/>
          <p:cNvGrpSpPr/>
          <p:nvPr/>
        </p:nvGrpSpPr>
        <p:grpSpPr>
          <a:xfrm>
            <a:off x="3455876" y="2888940"/>
            <a:ext cx="245539" cy="215444"/>
            <a:chOff x="292829" y="1695755"/>
            <a:chExt cx="245539" cy="215444"/>
          </a:xfrm>
        </p:grpSpPr>
        <p:sp>
          <p:nvSpPr>
            <p:cNvPr id="69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TextBox 44"/>
            <p:cNvSpPr txBox="1"/>
            <p:nvPr/>
          </p:nvSpPr>
          <p:spPr>
            <a:xfrm>
              <a:off x="292829" y="1695755"/>
              <a:ext cx="245539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계좌관리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회계관리&gt;계좌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계좌관리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429000"/>
            <a:ext cx="1501780" cy="549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113775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660458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-11658" y="110781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0413" y="136787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0" y="3705029"/>
            <a:ext cx="1512167" cy="264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ㄴ계좌관리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2230786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48014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744924"/>
            <a:ext cx="1512167" cy="27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965940"/>
            <a:ext cx="1512167" cy="27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958391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3198605"/>
            <a:ext cx="1512167" cy="27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507" y="3465004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62480" y="3946460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62480" y="4195816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79303" y="4445748"/>
            <a:ext cx="1512167" cy="26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4722747"/>
            <a:ext cx="1512167" cy="266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497616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226101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5503100"/>
            <a:ext cx="1512167" cy="26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7082681" y="2540"/>
          <a:ext cx="2059305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계좌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계좌정보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계좌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계좌를 조회하고 등록, 수정하는 화면. 수정버튼을 누르면 계좌등록 폼에 등록되었던 정보가 들어가 수정할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1548986" y="1715785"/>
          <a:ext cx="5471287" cy="151428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947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68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14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223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63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11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484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구분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계좌명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계좌번호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은행명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예금주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사용목적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654858" y="4049248"/>
          <a:ext cx="5329411" cy="1251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273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36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731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계좌번호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은행명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예금주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168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사용목적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9" name="TextBox 45"/>
          <p:cNvSpPr txBox="1"/>
          <p:nvPr/>
        </p:nvSpPr>
        <p:spPr>
          <a:xfrm>
            <a:off x="1727684" y="3748039"/>
            <a:ext cx="646331" cy="2308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계좌등록</a:t>
            </a:r>
          </a:p>
        </p:txBody>
      </p:sp>
      <p:sp>
        <p:nvSpPr>
          <p:cNvPr id="40" name="TextBox 45"/>
          <p:cNvSpPr txBox="1"/>
          <p:nvPr/>
        </p:nvSpPr>
        <p:spPr>
          <a:xfrm>
            <a:off x="3995936" y="5405840"/>
            <a:ext cx="419854" cy="2308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저장</a:t>
            </a:r>
          </a:p>
        </p:txBody>
      </p:sp>
      <p:sp>
        <p:nvSpPr>
          <p:cNvPr id="41" name="TextBox 45"/>
          <p:cNvSpPr txBox="1"/>
          <p:nvPr/>
        </p:nvSpPr>
        <p:spPr>
          <a:xfrm>
            <a:off x="3635896" y="3320988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sp>
        <p:nvSpPr>
          <p:cNvPr id="42" name="TextBox 45"/>
          <p:cNvSpPr txBox="1"/>
          <p:nvPr/>
        </p:nvSpPr>
        <p:spPr>
          <a:xfrm>
            <a:off x="6552220" y="1367879"/>
            <a:ext cx="416270" cy="22089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수정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2483768" y="3789040"/>
            <a:ext cx="227047" cy="215444"/>
            <a:chOff x="292829" y="1695755"/>
            <a:chExt cx="227047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2829" y="1695755"/>
              <a:ext cx="246097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2"/>
          <p:cNvGrpSpPr/>
          <p:nvPr/>
        </p:nvGrpSpPr>
        <p:grpSpPr>
          <a:xfrm>
            <a:off x="6228184" y="1340768"/>
            <a:ext cx="225956" cy="215444"/>
            <a:chOff x="292829" y="1695755"/>
            <a:chExt cx="225956" cy="215444"/>
          </a:xfrm>
        </p:grpSpPr>
        <p:sp>
          <p:nvSpPr>
            <p:cNvPr id="47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TextBox 44"/>
            <p:cNvSpPr txBox="1"/>
            <p:nvPr/>
          </p:nvSpPr>
          <p:spPr>
            <a:xfrm>
              <a:off x="292829" y="1695755"/>
              <a:ext cx="245006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9" name="그룹 42"/>
          <p:cNvGrpSpPr/>
          <p:nvPr/>
        </p:nvGrpSpPr>
        <p:grpSpPr>
          <a:xfrm>
            <a:off x="1583668" y="1448780"/>
            <a:ext cx="247610" cy="215444"/>
            <a:chOff x="292829" y="1695755"/>
            <a:chExt cx="247610" cy="215444"/>
          </a:xfrm>
        </p:grpSpPr>
        <p:sp>
          <p:nvSpPr>
            <p:cNvPr id="50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TextBox 44"/>
            <p:cNvSpPr txBox="1"/>
            <p:nvPr/>
          </p:nvSpPr>
          <p:spPr>
            <a:xfrm>
              <a:off x="292829" y="1695755"/>
              <a:ext cx="247610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607281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물품대장관리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자산관리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물품대장관리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물품대장관리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429000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3655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0" y="3621774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ㄴ물품대장관리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507" y="3117718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507" y="3369746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62480" y="4881436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0" y="5137494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5328809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582231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832163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109162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36004" y="3890751"/>
            <a:ext cx="1187624" cy="27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ㄴ비품관리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0" y="4149080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ㄴ수리이력관리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508" y="4418057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ㄴ구매이력관리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-1015" y="4653136"/>
            <a:ext cx="1620687" cy="2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ㄴ커뮤니티시설관리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98690"/>
              </p:ext>
            </p:extLst>
          </p:nvPr>
        </p:nvGraphicFramePr>
        <p:xfrm>
          <a:off x="7082681" y="2540"/>
          <a:ext cx="2061827" cy="3266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물품 대장 내역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대장 목록을 클릭하여 바로 수정 가능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버튼을 눌러 물품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눌러 물품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60746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38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물품 대장에 물품의 내역 조회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86CF9DCD-D25A-4C6B-8EE8-CEA993A64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751831"/>
              </p:ext>
            </p:extLst>
          </p:nvPr>
        </p:nvGraphicFramePr>
        <p:xfrm>
          <a:off x="2011491" y="2430241"/>
          <a:ext cx="4560597" cy="270679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1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06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2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09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887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물품번호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물품명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자재여부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011100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복사기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40X40X40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011102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책상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30X40X80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4" name="TextBox 45">
            <a:extLst>
              <a:ext uri="{FF2B5EF4-FFF2-40B4-BE49-F238E27FC236}">
                <a16:creationId xmlns:a16="http://schemas.microsoft.com/office/drawing/2014/main" xmlns="" id="{79BBE080-5195-4C97-AACE-7E80DFC79797}"/>
              </a:ext>
            </a:extLst>
          </p:cNvPr>
          <p:cNvSpPr txBox="1"/>
          <p:nvPr/>
        </p:nvSpPr>
        <p:spPr>
          <a:xfrm>
            <a:off x="5637897" y="2025883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xmlns="" id="{63B045FD-1168-41DA-8080-FF100DC35BFD}"/>
              </a:ext>
            </a:extLst>
          </p:cNvPr>
          <p:cNvSpPr txBox="1"/>
          <p:nvPr/>
        </p:nvSpPr>
        <p:spPr>
          <a:xfrm>
            <a:off x="6161979" y="2021794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  <a:endParaRPr lang="ko-KR" altLang="en-US" sz="9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4474E8D4-557E-4090-8057-47579C3F54C3}"/>
              </a:ext>
            </a:extLst>
          </p:cNvPr>
          <p:cNvSpPr/>
          <p:nvPr/>
        </p:nvSpPr>
        <p:spPr>
          <a:xfrm>
            <a:off x="1818196" y="2753001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BCD6E8DC-6F40-41BF-B85F-05AEB8A9741B}"/>
              </a:ext>
            </a:extLst>
          </p:cNvPr>
          <p:cNvSpPr/>
          <p:nvPr/>
        </p:nvSpPr>
        <p:spPr>
          <a:xfrm>
            <a:off x="3095836" y="273614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F40C12F5-240E-4192-8CD6-B77AB0A3193C}"/>
              </a:ext>
            </a:extLst>
          </p:cNvPr>
          <p:cNvSpPr/>
          <p:nvPr/>
        </p:nvSpPr>
        <p:spPr>
          <a:xfrm>
            <a:off x="5554013" y="194199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EC9A33C7-837D-47BF-8D05-161A17C99603}"/>
              </a:ext>
            </a:extLst>
          </p:cNvPr>
          <p:cNvSpPr/>
          <p:nvPr/>
        </p:nvSpPr>
        <p:spPr>
          <a:xfrm>
            <a:off x="6078095" y="192952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34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528864"/>
              </p:ext>
            </p:extLst>
          </p:nvPr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자산관리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429000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3655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0" y="3621774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ㄴ물품대장관리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507" y="3117718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507" y="3369746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62480" y="4881436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0" y="5137494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5328809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582231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832163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109162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36004" y="3890751"/>
            <a:ext cx="1187624" cy="27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ㄴ비품관리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0" y="4149080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ㄴ수리이력관리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508" y="4418057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ㄴ구매이력관리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-1015" y="4653136"/>
            <a:ext cx="1620687" cy="2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ㄴ커뮤니티시설관리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6FFD7199-ACC6-47B4-A4FF-E11AC8898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047220"/>
              </p:ext>
            </p:extLst>
          </p:nvPr>
        </p:nvGraphicFramePr>
        <p:xfrm>
          <a:off x="7082681" y="2540"/>
          <a:ext cx="2061827" cy="3951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내역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목록을 클릭하여 바로 수정 가능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버튼을 눌러 비품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2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눌러 비품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6074678"/>
                  </a:ext>
                </a:extLst>
              </a:tr>
              <a:tr h="341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 파일 다운로드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446356"/>
                  </a:ext>
                </a:extLst>
              </a:tr>
              <a:tr h="400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내역 프린트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488405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38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비품 대장에서 비품의 내역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34792832-25D7-4A94-B968-1D9D0AD18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114478"/>
              </p:ext>
            </p:extLst>
          </p:nvPr>
        </p:nvGraphicFramePr>
        <p:xfrm>
          <a:off x="2011491" y="2469295"/>
          <a:ext cx="4560597" cy="270679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1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06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3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87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비품번호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비품명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단위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2110000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A4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용지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2110012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네임펜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블랙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개 세트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 err="1">
                          <a:solidFill>
                            <a:schemeClr val="tx1"/>
                          </a:solidFill>
                        </a:rPr>
                        <a:t>ea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0757E84-135A-44E6-87C0-E911478378BD}"/>
              </a:ext>
            </a:extLst>
          </p:cNvPr>
          <p:cNvSpPr txBox="1"/>
          <p:nvPr/>
        </p:nvSpPr>
        <p:spPr>
          <a:xfrm>
            <a:off x="5637897" y="2064937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xmlns="" id="{43B3F3E4-FF02-4791-92FD-8F2AFF744749}"/>
              </a:ext>
            </a:extLst>
          </p:cNvPr>
          <p:cNvSpPr txBox="1"/>
          <p:nvPr/>
        </p:nvSpPr>
        <p:spPr>
          <a:xfrm>
            <a:off x="6161979" y="206084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  <a:endParaRPr lang="ko-KR" altLang="en-US" sz="9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32A7FC4-1AA5-41D6-88F2-018AF5C73E80}"/>
              </a:ext>
            </a:extLst>
          </p:cNvPr>
          <p:cNvSpPr txBox="1"/>
          <p:nvPr/>
        </p:nvSpPr>
        <p:spPr>
          <a:xfrm>
            <a:off x="5113815" y="2067791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인쇄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E63EDA1-09F8-43EA-B331-022D426331BC}"/>
              </a:ext>
            </a:extLst>
          </p:cNvPr>
          <p:cNvSpPr txBox="1"/>
          <p:nvPr/>
        </p:nvSpPr>
        <p:spPr>
          <a:xfrm>
            <a:off x="4030186" y="2060848"/>
            <a:ext cx="957312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엑셀 다운로드</a:t>
            </a:r>
            <a:endParaRPr lang="ko-KR" altLang="en-US" sz="9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E32D9E63-472D-4F61-801C-37145FB41F3C}"/>
              </a:ext>
            </a:extLst>
          </p:cNvPr>
          <p:cNvSpPr/>
          <p:nvPr/>
        </p:nvSpPr>
        <p:spPr>
          <a:xfrm>
            <a:off x="1839925" y="280657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075F3CA2-B0DD-48AC-8307-AE73160B6F29}"/>
              </a:ext>
            </a:extLst>
          </p:cNvPr>
          <p:cNvSpPr/>
          <p:nvPr/>
        </p:nvSpPr>
        <p:spPr>
          <a:xfrm>
            <a:off x="2627784" y="280493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CDD35D66-1F4E-40EB-9AF7-A8EA6543F56F}"/>
              </a:ext>
            </a:extLst>
          </p:cNvPr>
          <p:cNvSpPr/>
          <p:nvPr/>
        </p:nvSpPr>
        <p:spPr>
          <a:xfrm>
            <a:off x="5563452" y="196508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1642957D-B93F-4A9B-9D53-D8D4B8CE316D}"/>
              </a:ext>
            </a:extLst>
          </p:cNvPr>
          <p:cNvSpPr/>
          <p:nvPr/>
        </p:nvSpPr>
        <p:spPr>
          <a:xfrm>
            <a:off x="6082371" y="196508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F3DACB02-33D7-4BF0-B99C-CE46E07D1738}"/>
              </a:ext>
            </a:extLst>
          </p:cNvPr>
          <p:cNvSpPr/>
          <p:nvPr/>
        </p:nvSpPr>
        <p:spPr>
          <a:xfrm>
            <a:off x="3920069" y="1933817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0B1EF60F-E40E-464D-AAB0-35B03F2DC6F7}"/>
              </a:ext>
            </a:extLst>
          </p:cNvPr>
          <p:cNvSpPr/>
          <p:nvPr/>
        </p:nvSpPr>
        <p:spPr>
          <a:xfrm>
            <a:off x="5001220" y="193295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7457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회원목록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회원관리&gt;회원목록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77922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등록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회원 목록을 조회하고 회원등록으로 이동할 수 있는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8" name="직사각형 90"/>
          <p:cNvSpPr/>
          <p:nvPr/>
        </p:nvSpPr>
        <p:spPr>
          <a:xfrm>
            <a:off x="35496" y="1232756"/>
            <a:ext cx="6264696" cy="4320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89"/>
          <p:cNvSpPr txBox="1"/>
          <p:nvPr/>
        </p:nvSpPr>
        <p:spPr>
          <a:xfrm>
            <a:off x="1772821" y="1329010"/>
            <a:ext cx="782955" cy="224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프로그램 소개</a:t>
            </a:r>
          </a:p>
        </p:txBody>
      </p:sp>
      <p:sp>
        <p:nvSpPr>
          <p:cNvPr id="40" name="TextBox 89"/>
          <p:cNvSpPr txBox="1"/>
          <p:nvPr/>
        </p:nvSpPr>
        <p:spPr>
          <a:xfrm>
            <a:off x="2777894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회원관리</a:t>
            </a:r>
          </a:p>
        </p:txBody>
      </p:sp>
      <p:sp>
        <p:nvSpPr>
          <p:cNvPr id="41" name="TextBox 89"/>
          <p:cNvSpPr txBox="1"/>
          <p:nvPr/>
        </p:nvSpPr>
        <p:spPr>
          <a:xfrm>
            <a:off x="35613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문의하기</a:t>
            </a:r>
          </a:p>
        </p:txBody>
      </p:sp>
      <p:sp>
        <p:nvSpPr>
          <p:cNvPr id="42" name="TextBox 89"/>
          <p:cNvSpPr txBox="1"/>
          <p:nvPr/>
        </p:nvSpPr>
        <p:spPr>
          <a:xfrm>
            <a:off x="42852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공지사항</a:t>
            </a:r>
          </a:p>
        </p:txBody>
      </p:sp>
      <p:sp>
        <p:nvSpPr>
          <p:cNvPr id="44" name="TextBox 45"/>
          <p:cNvSpPr txBox="1"/>
          <p:nvPr/>
        </p:nvSpPr>
        <p:spPr>
          <a:xfrm>
            <a:off x="216177" y="2008513"/>
            <a:ext cx="791425" cy="2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회원목록</a:t>
            </a:r>
          </a:p>
        </p:txBody>
      </p:sp>
      <p:sp>
        <p:nvSpPr>
          <p:cNvPr id="48" name="TextBox 45"/>
          <p:cNvSpPr txBox="1"/>
          <p:nvPr/>
        </p:nvSpPr>
        <p:spPr>
          <a:xfrm>
            <a:off x="2555776" y="5004943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107504" y="2342368"/>
          <a:ext cx="6300694" cy="2351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600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3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08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51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06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19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466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6784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281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4399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4399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계약번호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아파트코드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아파트명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세대수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관리소장명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관리소장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계약시작일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계약만료일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0" name="TextBox 45"/>
          <p:cNvSpPr txBox="1"/>
          <p:nvPr/>
        </p:nvSpPr>
        <p:spPr>
          <a:xfrm>
            <a:off x="5544108" y="2008513"/>
            <a:ext cx="643332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회원등록</a:t>
            </a:r>
          </a:p>
        </p:txBody>
      </p:sp>
      <p:sp>
        <p:nvSpPr>
          <p:cNvPr id="51" name="TextBox 45"/>
          <p:cNvSpPr txBox="1"/>
          <p:nvPr/>
        </p:nvSpPr>
        <p:spPr>
          <a:xfrm>
            <a:off x="1753143" y="5508999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52" name="TextBox 45"/>
          <p:cNvSpPr txBox="1"/>
          <p:nvPr/>
        </p:nvSpPr>
        <p:spPr>
          <a:xfrm>
            <a:off x="1033063" y="5508999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53" name="TextBox 45"/>
          <p:cNvSpPr txBox="1"/>
          <p:nvPr/>
        </p:nvSpPr>
        <p:spPr>
          <a:xfrm>
            <a:off x="4957499" y="5508999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15024" y="2017221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167825" y="193334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60552"/>
              </p:ext>
            </p:extLst>
          </p:nvPr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수리이력관리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자산관리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수리이력관리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수리이력관리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429000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3655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0" y="3621774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ㄴ물품대장관리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507" y="3117718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507" y="3369746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62480" y="4881436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0" y="5137494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5328809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582231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832163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109162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36004" y="3890751"/>
            <a:ext cx="1187624" cy="27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ㄴ비품관리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0" y="4149080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ㄴ수리이력관리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508" y="4418057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ㄴ구매이력관리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-1015" y="4653136"/>
            <a:ext cx="1620687" cy="2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ㄴ커뮤니티시설관리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A032D731-3F85-430B-B652-EB25F9A00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75892"/>
              </p:ext>
            </p:extLst>
          </p:nvPr>
        </p:nvGraphicFramePr>
        <p:xfrm>
          <a:off x="7082681" y="2540"/>
          <a:ext cx="2061827" cy="4095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수리이력 물품별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일자별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내역별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 이력 등록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 이력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 이력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6074678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엑셀파일 저장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4414555"/>
                  </a:ext>
                </a:extLst>
              </a:tr>
              <a:tr h="396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수리이력 프린트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01295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38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물품의 수리이력 조회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8AF068ED-E5BC-4509-B87C-2FF5F8878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259302"/>
              </p:ext>
            </p:extLst>
          </p:nvPr>
        </p:nvGraphicFramePr>
        <p:xfrm>
          <a:off x="1977297" y="2709196"/>
          <a:ext cx="4560597" cy="270679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123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79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87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물품번호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수리일자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수리내역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00000123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2021.1.23.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프린터 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이직원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AE418A6-7EB2-45CB-A047-075F9B41D11F}"/>
              </a:ext>
            </a:extLst>
          </p:cNvPr>
          <p:cNvSpPr txBox="1"/>
          <p:nvPr/>
        </p:nvSpPr>
        <p:spPr>
          <a:xfrm>
            <a:off x="5603703" y="230483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44" name="TextBox 45">
            <a:extLst>
              <a:ext uri="{FF2B5EF4-FFF2-40B4-BE49-F238E27FC236}">
                <a16:creationId xmlns:a16="http://schemas.microsoft.com/office/drawing/2014/main" xmlns="" id="{09252233-576C-4665-9654-1593C5D44C8C}"/>
              </a:ext>
            </a:extLst>
          </p:cNvPr>
          <p:cNvSpPr txBox="1"/>
          <p:nvPr/>
        </p:nvSpPr>
        <p:spPr>
          <a:xfrm>
            <a:off x="6127785" y="2300749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  <a:endParaRPr lang="ko-KR" altLang="en-US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533B279-BC0A-499E-83DD-50D3469C8447}"/>
              </a:ext>
            </a:extLst>
          </p:cNvPr>
          <p:cNvSpPr txBox="1"/>
          <p:nvPr/>
        </p:nvSpPr>
        <p:spPr>
          <a:xfrm>
            <a:off x="5079621" y="2307692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인쇄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09583C8-105D-485E-8CA2-C4B76D981C3E}"/>
              </a:ext>
            </a:extLst>
          </p:cNvPr>
          <p:cNvSpPr txBox="1"/>
          <p:nvPr/>
        </p:nvSpPr>
        <p:spPr>
          <a:xfrm>
            <a:off x="3513232" y="2300749"/>
            <a:ext cx="957312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엑셀 다운로드</a:t>
            </a:r>
            <a:endParaRPr lang="ko-KR" altLang="en-US" sz="900" dirty="0"/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xmlns="" id="{D1FB8082-F358-43E5-806F-500CD2CB8BCD}"/>
              </a:ext>
            </a:extLst>
          </p:cNvPr>
          <p:cNvSpPr txBox="1"/>
          <p:nvPr/>
        </p:nvSpPr>
        <p:spPr>
          <a:xfrm>
            <a:off x="2858940" y="1768699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xmlns="" id="{2FA5AFC7-AC6A-49DC-A224-9AD951261743}"/>
              </a:ext>
            </a:extLst>
          </p:cNvPr>
          <p:cNvSpPr txBox="1"/>
          <p:nvPr/>
        </p:nvSpPr>
        <p:spPr>
          <a:xfrm>
            <a:off x="2138860" y="1768699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xmlns="" id="{7A9C3F0F-6651-4F31-B8CD-D5434B166786}"/>
              </a:ext>
            </a:extLst>
          </p:cNvPr>
          <p:cNvSpPr txBox="1"/>
          <p:nvPr/>
        </p:nvSpPr>
        <p:spPr>
          <a:xfrm>
            <a:off x="6063296" y="1768699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검색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CBD72DB7-4860-404B-AE12-1A51F6B94D91}"/>
              </a:ext>
            </a:extLst>
          </p:cNvPr>
          <p:cNvSpPr/>
          <p:nvPr/>
        </p:nvSpPr>
        <p:spPr>
          <a:xfrm>
            <a:off x="2009163" y="162001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6C0B370E-41A5-436E-9896-85F907C9C897}"/>
              </a:ext>
            </a:extLst>
          </p:cNvPr>
          <p:cNvSpPr/>
          <p:nvPr/>
        </p:nvSpPr>
        <p:spPr>
          <a:xfrm>
            <a:off x="5542095" y="217125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BDB4D74F-514C-4689-AB0B-24DD31A8ED7E}"/>
              </a:ext>
            </a:extLst>
          </p:cNvPr>
          <p:cNvSpPr/>
          <p:nvPr/>
        </p:nvSpPr>
        <p:spPr>
          <a:xfrm>
            <a:off x="6045606" y="214047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17D0BB29-8244-4A10-90C7-C76210D5C7A6}"/>
              </a:ext>
            </a:extLst>
          </p:cNvPr>
          <p:cNvSpPr/>
          <p:nvPr/>
        </p:nvSpPr>
        <p:spPr>
          <a:xfrm>
            <a:off x="3402321" y="218189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F2D3E77A-6CEF-4CEE-870E-C2AEF27C5E0F}"/>
              </a:ext>
            </a:extLst>
          </p:cNvPr>
          <p:cNvSpPr/>
          <p:nvPr/>
        </p:nvSpPr>
        <p:spPr>
          <a:xfrm>
            <a:off x="4955060" y="217125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06BD979-1152-4158-9469-AB280F066236}"/>
              </a:ext>
            </a:extLst>
          </p:cNvPr>
          <p:cNvSpPr txBox="1"/>
          <p:nvPr/>
        </p:nvSpPr>
        <p:spPr>
          <a:xfrm>
            <a:off x="4539562" y="2300749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7464F9FC-B3C2-46D9-84A5-310605AAE276}"/>
              </a:ext>
            </a:extLst>
          </p:cNvPr>
          <p:cNvSpPr/>
          <p:nvPr/>
        </p:nvSpPr>
        <p:spPr>
          <a:xfrm>
            <a:off x="4458456" y="217125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886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465102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구매이력관리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자산관리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구매이력관리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구매이력관리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429000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3655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0" y="3621774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ㄴ물품대장관리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507" y="3117718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507" y="3369746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62480" y="4881436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0" y="5137494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5328809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582231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832163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109162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36004" y="3890751"/>
            <a:ext cx="1187624" cy="27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ㄴ비품관리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0" y="4149080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ㄴ수리이력관리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508" y="4418057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ㄴ구매이력관리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-1015" y="4653136"/>
            <a:ext cx="1620687" cy="2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ㄴ커뮤니티시설관리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467B041D-236A-413D-984A-383F0C5EC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93556"/>
              </p:ext>
            </p:extLst>
          </p:nvPr>
        </p:nvGraphicFramePr>
        <p:xfrm>
          <a:off x="7082681" y="2540"/>
          <a:ext cx="2061827" cy="3965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분류별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업종별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상품별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 등록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6074678"/>
                  </a:ext>
                </a:extLst>
              </a:tr>
              <a:tr h="324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엑셀파일 저장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2961559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구매내역 프린트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996387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38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물품의 구매내역 조회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2AC18ED1-F14D-4A7A-82D4-BFC7274A0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806574"/>
              </p:ext>
            </p:extLst>
          </p:nvPr>
        </p:nvGraphicFramePr>
        <p:xfrm>
          <a:off x="2057791" y="3163007"/>
          <a:ext cx="4560597" cy="270679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1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5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37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3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87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불품분류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세부내역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사무용품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2021.1.22.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ESDF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복합기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50,000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7" name="TextBox 45">
            <a:extLst>
              <a:ext uri="{FF2B5EF4-FFF2-40B4-BE49-F238E27FC236}">
                <a16:creationId xmlns:a16="http://schemas.microsoft.com/office/drawing/2014/main" xmlns="" id="{8777EDA7-E13F-4B25-A805-9D6FE00B90C1}"/>
              </a:ext>
            </a:extLst>
          </p:cNvPr>
          <p:cNvSpPr txBox="1"/>
          <p:nvPr/>
        </p:nvSpPr>
        <p:spPr>
          <a:xfrm>
            <a:off x="2883575" y="1936313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xmlns="" id="{5E04DF93-4019-4F0C-8CD7-B0297A0C2259}"/>
              </a:ext>
            </a:extLst>
          </p:cNvPr>
          <p:cNvSpPr txBox="1"/>
          <p:nvPr/>
        </p:nvSpPr>
        <p:spPr>
          <a:xfrm>
            <a:off x="2163495" y="1936313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xmlns="" id="{DA0D249E-1E60-461C-8060-037CD2F3B831}"/>
              </a:ext>
            </a:extLst>
          </p:cNvPr>
          <p:cNvSpPr txBox="1"/>
          <p:nvPr/>
        </p:nvSpPr>
        <p:spPr>
          <a:xfrm>
            <a:off x="6087931" y="1936313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1F2F8BAC-8350-4575-876D-205D07FC93A2}"/>
              </a:ext>
            </a:extLst>
          </p:cNvPr>
          <p:cNvSpPr/>
          <p:nvPr/>
        </p:nvSpPr>
        <p:spPr>
          <a:xfrm>
            <a:off x="2044266" y="179694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2B02591-520C-45BB-9C63-5671883895F5}"/>
              </a:ext>
            </a:extLst>
          </p:cNvPr>
          <p:cNvSpPr txBox="1"/>
          <p:nvPr/>
        </p:nvSpPr>
        <p:spPr>
          <a:xfrm>
            <a:off x="5603703" y="280127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54" name="TextBox 45">
            <a:extLst>
              <a:ext uri="{FF2B5EF4-FFF2-40B4-BE49-F238E27FC236}">
                <a16:creationId xmlns:a16="http://schemas.microsoft.com/office/drawing/2014/main" xmlns="" id="{FD3EF6A8-6FC5-4644-BBBE-A46B8891A0E2}"/>
              </a:ext>
            </a:extLst>
          </p:cNvPr>
          <p:cNvSpPr txBox="1"/>
          <p:nvPr/>
        </p:nvSpPr>
        <p:spPr>
          <a:xfrm>
            <a:off x="6127785" y="2797189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  <a:endParaRPr lang="ko-KR" altLang="en-US" sz="9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3324585-042C-4154-B8E8-165998EDC60E}"/>
              </a:ext>
            </a:extLst>
          </p:cNvPr>
          <p:cNvSpPr txBox="1"/>
          <p:nvPr/>
        </p:nvSpPr>
        <p:spPr>
          <a:xfrm>
            <a:off x="3513232" y="2797189"/>
            <a:ext cx="957312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엑셀 다운로드</a:t>
            </a:r>
            <a:endParaRPr lang="ko-KR" altLang="en-US" sz="9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D6651506-CC8C-483C-83E7-08E94D836EE8}"/>
              </a:ext>
            </a:extLst>
          </p:cNvPr>
          <p:cNvSpPr/>
          <p:nvPr/>
        </p:nvSpPr>
        <p:spPr>
          <a:xfrm>
            <a:off x="5542095" y="266769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3FF38783-A907-44AD-BA01-25FD060C31BA}"/>
              </a:ext>
            </a:extLst>
          </p:cNvPr>
          <p:cNvSpPr/>
          <p:nvPr/>
        </p:nvSpPr>
        <p:spPr>
          <a:xfrm>
            <a:off x="6045606" y="263691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C8857433-B70F-4106-9D1E-2E0FF66CF316}"/>
              </a:ext>
            </a:extLst>
          </p:cNvPr>
          <p:cNvSpPr/>
          <p:nvPr/>
        </p:nvSpPr>
        <p:spPr>
          <a:xfrm>
            <a:off x="3402321" y="267833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AAB4E304-585E-4119-AD4B-BD4E1F4A5E2D}"/>
              </a:ext>
            </a:extLst>
          </p:cNvPr>
          <p:cNvSpPr/>
          <p:nvPr/>
        </p:nvSpPr>
        <p:spPr>
          <a:xfrm>
            <a:off x="4955060" y="266769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F0DE456-F5DF-4EC8-8ECD-91EE35CF3640}"/>
              </a:ext>
            </a:extLst>
          </p:cNvPr>
          <p:cNvSpPr txBox="1"/>
          <p:nvPr/>
        </p:nvSpPr>
        <p:spPr>
          <a:xfrm>
            <a:off x="4539562" y="2797189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842F13E4-7A71-41FA-90C6-775DA143E5B0}"/>
              </a:ext>
            </a:extLst>
          </p:cNvPr>
          <p:cNvSpPr/>
          <p:nvPr/>
        </p:nvSpPr>
        <p:spPr>
          <a:xfrm>
            <a:off x="4458456" y="266769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F7A0A20-BAD8-4F0A-AD67-0249CD434D3C}"/>
              </a:ext>
            </a:extLst>
          </p:cNvPr>
          <p:cNvSpPr txBox="1"/>
          <p:nvPr/>
        </p:nvSpPr>
        <p:spPr>
          <a:xfrm>
            <a:off x="5059319" y="2793093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인쇄</a:t>
            </a:r>
          </a:p>
        </p:txBody>
      </p:sp>
    </p:spTree>
    <p:extLst>
      <p:ext uri="{BB962C8B-B14F-4D97-AF65-F5344CB8AC3E}">
        <p14:creationId xmlns:p14="http://schemas.microsoft.com/office/powerpoint/2010/main" val="41919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63712"/>
              </p:ext>
            </p:extLst>
          </p:nvPr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커뮤니티시설관리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자산관리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커뮤니티시설관리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커뮤니티시설관리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429000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3655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0" y="3621774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ㄴ물품대장관리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507" y="3117718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-507" y="3369746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-62480" y="4881436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0" y="5137494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5328809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582231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832163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109162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36004" y="3890751"/>
            <a:ext cx="1187624" cy="27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ㄴ비품관리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0" y="4149080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ㄴ수리이력관리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508" y="4418057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ㄴ구매이력관리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-1015" y="4653136"/>
            <a:ext cx="1620687" cy="2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ㄴ커뮤니티시설관리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BB2AB17F-C253-40BF-895A-660423F06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294118"/>
              </p:ext>
            </p:extLst>
          </p:nvPr>
        </p:nvGraphicFramePr>
        <p:xfrm>
          <a:off x="7082681" y="2540"/>
          <a:ext cx="2061827" cy="4095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 시설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분류별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 시설 등록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 시설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 시설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6074678"/>
                  </a:ext>
                </a:extLst>
              </a:tr>
              <a:tr h="396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엑셀파일 저장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4414555"/>
                  </a:ext>
                </a:extLst>
              </a:tr>
              <a:tr h="396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 상세 정보 프린트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901295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38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내 커뮤니티 시설 관리하는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3C21848A-6A93-4FD2-A402-DCCF70284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732396"/>
              </p:ext>
            </p:extLst>
          </p:nvPr>
        </p:nvGraphicFramePr>
        <p:xfrm>
          <a:off x="1965319" y="3281022"/>
          <a:ext cx="4560597" cy="270679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1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15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37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3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87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시설분류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규모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수용인원수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임대업자코드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수영장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1,000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㎡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CO120-1122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헬스장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2,000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㎡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SC120-1451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349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3" name="TextBox 45">
            <a:extLst>
              <a:ext uri="{FF2B5EF4-FFF2-40B4-BE49-F238E27FC236}">
                <a16:creationId xmlns:a16="http://schemas.microsoft.com/office/drawing/2014/main" xmlns="" id="{EB3ECCEC-F674-47F4-924C-937148EA7E7A}"/>
              </a:ext>
            </a:extLst>
          </p:cNvPr>
          <p:cNvSpPr txBox="1"/>
          <p:nvPr/>
        </p:nvSpPr>
        <p:spPr>
          <a:xfrm>
            <a:off x="2883575" y="1936313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64" name="TextBox 45">
            <a:extLst>
              <a:ext uri="{FF2B5EF4-FFF2-40B4-BE49-F238E27FC236}">
                <a16:creationId xmlns:a16="http://schemas.microsoft.com/office/drawing/2014/main" xmlns="" id="{0A78DE3F-2883-4082-B15B-4A64F715CC30}"/>
              </a:ext>
            </a:extLst>
          </p:cNvPr>
          <p:cNvSpPr txBox="1"/>
          <p:nvPr/>
        </p:nvSpPr>
        <p:spPr>
          <a:xfrm>
            <a:off x="2163495" y="1936313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65" name="TextBox 45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6087931" y="1936313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2044266" y="179694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ABF5B4C9-8C9E-48A1-83A8-E0A7967F45FB}"/>
              </a:ext>
            </a:extLst>
          </p:cNvPr>
          <p:cNvSpPr txBox="1"/>
          <p:nvPr/>
        </p:nvSpPr>
        <p:spPr>
          <a:xfrm>
            <a:off x="5603703" y="280127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68" name="TextBox 45">
            <a:extLst>
              <a:ext uri="{FF2B5EF4-FFF2-40B4-BE49-F238E27FC236}">
                <a16:creationId xmlns:a16="http://schemas.microsoft.com/office/drawing/2014/main" xmlns="" id="{867479F8-2119-4EF1-8B95-F4BEAFBE02A7}"/>
              </a:ext>
            </a:extLst>
          </p:cNvPr>
          <p:cNvSpPr txBox="1"/>
          <p:nvPr/>
        </p:nvSpPr>
        <p:spPr>
          <a:xfrm>
            <a:off x="6127785" y="2797189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  <a:endParaRPr lang="ko-KR" altLang="en-US" sz="9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8DE105A6-15FF-4433-8533-9C93138F55C7}"/>
              </a:ext>
            </a:extLst>
          </p:cNvPr>
          <p:cNvSpPr txBox="1"/>
          <p:nvPr/>
        </p:nvSpPr>
        <p:spPr>
          <a:xfrm>
            <a:off x="3513232" y="2797189"/>
            <a:ext cx="957312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엑셀 다운로드</a:t>
            </a:r>
            <a:endParaRPr lang="ko-KR" altLang="en-US" sz="900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235083B0-9D9F-4B42-B56A-4AEB9F3891F6}"/>
              </a:ext>
            </a:extLst>
          </p:cNvPr>
          <p:cNvSpPr/>
          <p:nvPr/>
        </p:nvSpPr>
        <p:spPr>
          <a:xfrm>
            <a:off x="5542095" y="266769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1169E41F-6C2B-4DA7-B787-609757AAC333}"/>
              </a:ext>
            </a:extLst>
          </p:cNvPr>
          <p:cNvSpPr/>
          <p:nvPr/>
        </p:nvSpPr>
        <p:spPr>
          <a:xfrm>
            <a:off x="6045606" y="263691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A5981033-06E1-41CE-B2DC-1EE3B332CA0B}"/>
              </a:ext>
            </a:extLst>
          </p:cNvPr>
          <p:cNvSpPr/>
          <p:nvPr/>
        </p:nvSpPr>
        <p:spPr>
          <a:xfrm>
            <a:off x="3402321" y="267833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DD6B539E-4B2D-484E-8CAF-4E0031804E8C}"/>
              </a:ext>
            </a:extLst>
          </p:cNvPr>
          <p:cNvSpPr/>
          <p:nvPr/>
        </p:nvSpPr>
        <p:spPr>
          <a:xfrm>
            <a:off x="4955060" y="266769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AD40BAFD-EAC0-42C7-839E-FA34274B6BAA}"/>
              </a:ext>
            </a:extLst>
          </p:cNvPr>
          <p:cNvSpPr txBox="1"/>
          <p:nvPr/>
        </p:nvSpPr>
        <p:spPr>
          <a:xfrm>
            <a:off x="4539562" y="2797189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F3D2537C-C856-4D8F-B6E1-F94708078258}"/>
              </a:ext>
            </a:extLst>
          </p:cNvPr>
          <p:cNvSpPr/>
          <p:nvPr/>
        </p:nvSpPr>
        <p:spPr>
          <a:xfrm>
            <a:off x="4458456" y="266769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B2D3F342-64BE-446A-BDC5-2E7001E3A4B1}"/>
              </a:ext>
            </a:extLst>
          </p:cNvPr>
          <p:cNvSpPr txBox="1"/>
          <p:nvPr/>
        </p:nvSpPr>
        <p:spPr>
          <a:xfrm>
            <a:off x="5059319" y="2793093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인쇄</a:t>
            </a:r>
          </a:p>
        </p:txBody>
      </p:sp>
    </p:spTree>
    <p:extLst>
      <p:ext uri="{BB962C8B-B14F-4D97-AF65-F5344CB8AC3E}">
        <p14:creationId xmlns:p14="http://schemas.microsoft.com/office/powerpoint/2010/main" val="39650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용역업체관리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계약관리&gt;용역업체관리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용역업체관리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913254"/>
            <a:ext cx="1501780" cy="5958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113775"/>
            <a:ext cx="1502524" cy="526852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660458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-11658" y="110781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0413" y="136787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0" y="4208125"/>
            <a:ext cx="1512167" cy="26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ㄴ용역업체관리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2230786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480142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744924"/>
            <a:ext cx="1512167" cy="27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965940"/>
            <a:ext cx="1512167" cy="27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958391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3198605"/>
            <a:ext cx="1512167" cy="27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-507" y="3465004"/>
            <a:ext cx="1512167" cy="27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0" y="3694733"/>
            <a:ext cx="1512167" cy="265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0" y="3944089"/>
            <a:ext cx="1512167" cy="264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-79303" y="4445748"/>
            <a:ext cx="1512167" cy="267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4722747"/>
            <a:ext cx="1512167" cy="266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4976169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226101"/>
            <a:ext cx="15121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5503100"/>
            <a:ext cx="1512167" cy="26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7082681" y="2540"/>
          <a:ext cx="205930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용역업체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용영업체 목록을 조회하는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1559983" y="2328484"/>
          <a:ext cx="5508612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402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54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855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379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용역구분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용역업체명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용역인력수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계약금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계약상태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계약중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</a:rPr>
                        <a:t>만료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38" name="그룹 42"/>
          <p:cNvGrpSpPr/>
          <p:nvPr/>
        </p:nvGrpSpPr>
        <p:grpSpPr>
          <a:xfrm>
            <a:off x="1626161" y="2024844"/>
            <a:ext cx="246454" cy="215444"/>
            <a:chOff x="292829" y="1695755"/>
            <a:chExt cx="246454" cy="215444"/>
          </a:xfrm>
        </p:grpSpPr>
        <p:sp>
          <p:nvSpPr>
            <p:cNvPr id="39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TextBox 44"/>
            <p:cNvSpPr txBox="1"/>
            <p:nvPr/>
          </p:nvSpPr>
          <p:spPr>
            <a:xfrm>
              <a:off x="292829" y="1695755"/>
              <a:ext cx="24645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950056"/>
              </p:ext>
            </p:extLst>
          </p:nvPr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공동검침정보관리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검침정보관리&gt;공동검침정보관리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공동검침정보관리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897052"/>
            <a:ext cx="1501780" cy="1260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3655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288540" y="4149080"/>
            <a:ext cx="1404156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ㄴ검침정보관리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519319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446618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696550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5973549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80528" y="4941168"/>
            <a:ext cx="1332148" cy="267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ㄴ검침정보조회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09535" y="4384159"/>
            <a:ext cx="16571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ㄴ공동검침정보관리</a:t>
            </a:r>
            <a:endParaRPr lang="ko-KR" altLang="en-US" sz="1200" dirty="0"/>
          </a:p>
        </p:txBody>
      </p:sp>
      <p:sp>
        <p:nvSpPr>
          <p:cNvPr id="40" name="TextBox 19"/>
          <p:cNvSpPr txBox="1"/>
          <p:nvPr/>
        </p:nvSpPr>
        <p:spPr>
          <a:xfrm>
            <a:off x="-72516" y="4653136"/>
            <a:ext cx="1764196" cy="2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ㄴ세대별검침정보관리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45914"/>
              </p:ext>
            </p:extLst>
          </p:nvPr>
        </p:nvGraphicFramePr>
        <p:xfrm>
          <a:off x="7082681" y="2540"/>
          <a:ext cx="206182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 수정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수정버튼을 클릭하면 수정양식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나온다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986870"/>
              </p:ext>
            </p:extLst>
          </p:nvPr>
        </p:nvGraphicFramePr>
        <p:xfrm>
          <a:off x="1691679" y="2328807"/>
          <a:ext cx="5328592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55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5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36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42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42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442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0901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연월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난방검침량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급탕검침량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수도검침량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전기검침량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확인자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직원코드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2" name="TextBox 45">
            <a:extLst>
              <a:ext uri="{FF2B5EF4-FFF2-40B4-BE49-F238E27FC236}">
                <a16:creationId xmlns:a16="http://schemas.microsoft.com/office/drawing/2014/main" xmlns="" id="{EB3ECCEC-F674-47F4-924C-937148EA7E7A}"/>
              </a:ext>
            </a:extLst>
          </p:cNvPr>
          <p:cNvSpPr txBox="1"/>
          <p:nvPr/>
        </p:nvSpPr>
        <p:spPr>
          <a:xfrm>
            <a:off x="2656810" y="1467996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3" name="TextBox 45">
            <a:extLst>
              <a:ext uri="{FF2B5EF4-FFF2-40B4-BE49-F238E27FC236}">
                <a16:creationId xmlns:a16="http://schemas.microsoft.com/office/drawing/2014/main" xmlns="" id="{0A78DE3F-2883-4082-B15B-4A64F715CC30}"/>
              </a:ext>
            </a:extLst>
          </p:cNvPr>
          <p:cNvSpPr txBox="1"/>
          <p:nvPr/>
        </p:nvSpPr>
        <p:spPr>
          <a:xfrm>
            <a:off x="1936730" y="1467996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4" name="TextBox 45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5861166" y="1467996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5617857" y="5127566"/>
            <a:ext cx="64633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등록하기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6084168" y="2024844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6568770" y="2024844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93630"/>
              </p:ext>
            </p:extLst>
          </p:nvPr>
        </p:nvGraphicFramePr>
        <p:xfrm>
          <a:off x="2089761" y="5422350"/>
          <a:ext cx="4192058" cy="49092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807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9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83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연월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난방검침량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급탕검침량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수도검침량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전기검침량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직원코드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1616768" y="1174455"/>
            <a:ext cx="5475512" cy="4987585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600496"/>
              </p:ext>
            </p:extLst>
          </p:nvPr>
        </p:nvGraphicFramePr>
        <p:xfrm>
          <a:off x="2128382" y="3006148"/>
          <a:ext cx="4192058" cy="49092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807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9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83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연월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난방검침량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급탕검침량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수도검침량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전기검침량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직원코드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5" name="TextBox 45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5879539" y="3645024"/>
            <a:ext cx="41549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grpSp>
        <p:nvGrpSpPr>
          <p:cNvPr id="56" name="그룹 42"/>
          <p:cNvGrpSpPr/>
          <p:nvPr/>
        </p:nvGrpSpPr>
        <p:grpSpPr>
          <a:xfrm>
            <a:off x="2165306" y="2745504"/>
            <a:ext cx="246454" cy="215444"/>
            <a:chOff x="292829" y="1695755"/>
            <a:chExt cx="246454" cy="215444"/>
          </a:xfrm>
        </p:grpSpPr>
        <p:sp>
          <p:nvSpPr>
            <p:cNvPr id="57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TextBox 44"/>
            <p:cNvSpPr txBox="1"/>
            <p:nvPr/>
          </p:nvSpPr>
          <p:spPr>
            <a:xfrm>
              <a:off x="292829" y="1695755"/>
              <a:ext cx="246454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80623"/>
              </p:ext>
            </p:extLst>
          </p:nvPr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공동검침정보등록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검침정보관리&gt;공동검침정보등록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공동검침정보등록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897052"/>
            <a:ext cx="1501780" cy="1260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3655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288540" y="4149080"/>
            <a:ext cx="1404156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ㄴ검침정보관리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519319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446618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696550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5973549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80528" y="4941168"/>
            <a:ext cx="1332148" cy="267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ㄴ검침정보조회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09535" y="4384159"/>
            <a:ext cx="16571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ㄴ공동검침정보관리</a:t>
            </a:r>
            <a:endParaRPr lang="ko-KR" altLang="en-US" sz="1200" dirty="0"/>
          </a:p>
        </p:txBody>
      </p:sp>
      <p:sp>
        <p:nvSpPr>
          <p:cNvPr id="40" name="TextBox 19"/>
          <p:cNvSpPr txBox="1"/>
          <p:nvPr/>
        </p:nvSpPr>
        <p:spPr>
          <a:xfrm>
            <a:off x="-72516" y="4653136"/>
            <a:ext cx="1764196" cy="2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ㄴ세대별검침정보관리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2025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검침시설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공동검침등록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세대검침등록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공동검침등록 양식을 작성하여 정보를 등록하는 화면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 선택에 맞는 양식이 나온다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267337"/>
              </p:ext>
            </p:extLst>
          </p:nvPr>
        </p:nvGraphicFramePr>
        <p:xfrm>
          <a:off x="1691679" y="2328807"/>
          <a:ext cx="5328592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55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5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36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1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42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42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442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0901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연월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난방검침량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급탕검침량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수도검침량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전기검침량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확인자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직원코드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1" name="TextBox 45">
            <a:extLst>
              <a:ext uri="{FF2B5EF4-FFF2-40B4-BE49-F238E27FC236}">
                <a16:creationId xmlns:a16="http://schemas.microsoft.com/office/drawing/2014/main" xmlns="" id="{EB3ECCEC-F674-47F4-924C-937148EA7E7A}"/>
              </a:ext>
            </a:extLst>
          </p:cNvPr>
          <p:cNvSpPr txBox="1"/>
          <p:nvPr/>
        </p:nvSpPr>
        <p:spPr>
          <a:xfrm>
            <a:off x="2656810" y="1467996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62" name="TextBox 45">
            <a:extLst>
              <a:ext uri="{FF2B5EF4-FFF2-40B4-BE49-F238E27FC236}">
                <a16:creationId xmlns:a16="http://schemas.microsoft.com/office/drawing/2014/main" xmlns="" id="{0A78DE3F-2883-4082-B15B-4A64F715CC30}"/>
              </a:ext>
            </a:extLst>
          </p:cNvPr>
          <p:cNvSpPr txBox="1"/>
          <p:nvPr/>
        </p:nvSpPr>
        <p:spPr>
          <a:xfrm>
            <a:off x="1936730" y="1467996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63" name="TextBox 45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5861166" y="1467996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1817501" y="1328627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5617857" y="5127566"/>
            <a:ext cx="64633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등록하기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1691680" y="206889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5381573" y="515909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6084168" y="2024844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6568770" y="2024844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63203"/>
              </p:ext>
            </p:extLst>
          </p:nvPr>
        </p:nvGraphicFramePr>
        <p:xfrm>
          <a:off x="2089761" y="5422350"/>
          <a:ext cx="4192058" cy="49092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807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9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83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연월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난방검침량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급탕검침량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수도검침량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전기검침량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직원코드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72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45">
            <a:extLst>
              <a:ext uri="{FF2B5EF4-FFF2-40B4-BE49-F238E27FC236}">
                <a16:creationId xmlns:a16="http://schemas.microsoft.com/office/drawing/2014/main" xmlns="" id="{EB3ECCEC-F674-47F4-924C-937148EA7E7A}"/>
              </a:ext>
            </a:extLst>
          </p:cNvPr>
          <p:cNvSpPr txBox="1"/>
          <p:nvPr/>
        </p:nvSpPr>
        <p:spPr>
          <a:xfrm>
            <a:off x="1930306" y="1765413"/>
            <a:ext cx="3829826" cy="5033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9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132219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세대별검침정보관리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검침정보관리&gt;세대별검침정보관리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세대별검침정보관리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897052"/>
            <a:ext cx="1501780" cy="1260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3655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288540" y="4149080"/>
            <a:ext cx="1404156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ㄴ검침정보관리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519319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446618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696550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5973549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80528" y="4941168"/>
            <a:ext cx="1332148" cy="267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ㄴ검침정보조회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09535" y="4384159"/>
            <a:ext cx="1657199" cy="27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ㄴ공통검침정보관리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72516" y="4653136"/>
            <a:ext cx="1764196" cy="2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ㄴ세대별검침정보관리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645313"/>
              </p:ext>
            </p:extLst>
          </p:nvPr>
        </p:nvGraphicFramePr>
        <p:xfrm>
          <a:off x="7082681" y="2540"/>
          <a:ext cx="2061827" cy="2530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99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9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조회할 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호수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9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세대별검침정보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9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검침정보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9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99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140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세대별 검침정보를 등록하고 조회하는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027955"/>
              </p:ext>
            </p:extLst>
          </p:nvPr>
        </p:nvGraphicFramePr>
        <p:xfrm>
          <a:off x="1691680" y="2834088"/>
          <a:ext cx="5796646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58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8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00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23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294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29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0294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407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407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연월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난방검침량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급탕검침량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수도검침량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전기검침량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확인자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입주민코드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직원코드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2" name="TextBox 45">
            <a:extLst>
              <a:ext uri="{FF2B5EF4-FFF2-40B4-BE49-F238E27FC236}">
                <a16:creationId xmlns:a16="http://schemas.microsoft.com/office/drawing/2014/main" xmlns="" id="{EB3ECCEC-F674-47F4-924C-937148EA7E7A}"/>
              </a:ext>
            </a:extLst>
          </p:cNvPr>
          <p:cNvSpPr txBox="1"/>
          <p:nvPr/>
        </p:nvSpPr>
        <p:spPr>
          <a:xfrm>
            <a:off x="2339752" y="1880827"/>
            <a:ext cx="79208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900" dirty="0"/>
          </a:p>
        </p:txBody>
      </p:sp>
      <p:sp>
        <p:nvSpPr>
          <p:cNvPr id="43" name="TextBox 45">
            <a:extLst>
              <a:ext uri="{FF2B5EF4-FFF2-40B4-BE49-F238E27FC236}">
                <a16:creationId xmlns:a16="http://schemas.microsoft.com/office/drawing/2014/main" xmlns="" id="{0A78DE3F-2883-4082-B15B-4A64F715CC30}"/>
              </a:ext>
            </a:extLst>
          </p:cNvPr>
          <p:cNvSpPr txBox="1"/>
          <p:nvPr/>
        </p:nvSpPr>
        <p:spPr>
          <a:xfrm>
            <a:off x="1941716" y="1880828"/>
            <a:ext cx="300082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동</a:t>
            </a:r>
          </a:p>
        </p:txBody>
      </p:sp>
      <p:sp>
        <p:nvSpPr>
          <p:cNvPr id="44" name="TextBox 45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4860032" y="1880827"/>
            <a:ext cx="415498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조회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5436096" y="189985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6320452" y="5502424"/>
            <a:ext cx="64633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등록하기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1733617" y="261461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6084168" y="553395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6588224" y="2550096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7072826" y="2550096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74712"/>
              </p:ext>
            </p:extLst>
          </p:nvPr>
        </p:nvGraphicFramePr>
        <p:xfrm>
          <a:off x="2015716" y="5818394"/>
          <a:ext cx="4970367" cy="49092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807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9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60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83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830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연월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난방검침량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급탕검침량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수도검침량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전기검침량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직원코드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입주민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2" name="TextBox 45">
            <a:extLst>
              <a:ext uri="{FF2B5EF4-FFF2-40B4-BE49-F238E27FC236}">
                <a16:creationId xmlns:a16="http://schemas.microsoft.com/office/drawing/2014/main" xmlns="" id="{EB3ECCEC-F674-47F4-924C-937148EA7E7A}"/>
              </a:ext>
            </a:extLst>
          </p:cNvPr>
          <p:cNvSpPr txBox="1"/>
          <p:nvPr/>
        </p:nvSpPr>
        <p:spPr>
          <a:xfrm>
            <a:off x="3707904" y="1880828"/>
            <a:ext cx="79208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900" dirty="0"/>
          </a:p>
        </p:txBody>
      </p:sp>
      <p:sp>
        <p:nvSpPr>
          <p:cNvPr id="53" name="TextBox 45">
            <a:extLst>
              <a:ext uri="{FF2B5EF4-FFF2-40B4-BE49-F238E27FC236}">
                <a16:creationId xmlns:a16="http://schemas.microsoft.com/office/drawing/2014/main" xmlns="" id="{0A78DE3F-2883-4082-B15B-4A64F715CC30}"/>
              </a:ext>
            </a:extLst>
          </p:cNvPr>
          <p:cNvSpPr txBox="1"/>
          <p:nvPr/>
        </p:nvSpPr>
        <p:spPr>
          <a:xfrm>
            <a:off x="3237860" y="1880829"/>
            <a:ext cx="415498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호수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6320452" y="256582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2063671" y="2137898"/>
            <a:ext cx="3564396" cy="13388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ko-KR" altLang="en-US" sz="9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70713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검침정보조회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검침정보조회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검침정보조회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3897052"/>
            <a:ext cx="1501780" cy="1260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36557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288540" y="4149080"/>
            <a:ext cx="1404156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ㄴ검침정보관리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-52835" y="519319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446618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696550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5973549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80528" y="4941168"/>
            <a:ext cx="1332148" cy="267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ㄴ검침정보조회</a:t>
            </a:r>
            <a:r>
              <a:rPr lang="ko-KR" altLang="en-US" sz="1200" dirty="0"/>
              <a:t>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09535" y="4384159"/>
            <a:ext cx="1657199" cy="27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ㄴ공통검침정보관리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72516" y="4653136"/>
            <a:ext cx="1764196" cy="2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ㄴ세대별검침정보관리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822402"/>
              </p:ext>
            </p:extLst>
          </p:nvPr>
        </p:nvGraphicFramePr>
        <p:xfrm>
          <a:off x="7082681" y="2540"/>
          <a:ext cx="206182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 조건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연관관리비 도표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당월관리비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항목별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비율표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엑셀다운버튼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공동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 검침 내역을 연간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당월 사용량을 조회하는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5976156" y="6489340"/>
            <a:ext cx="64633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엑셀다운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273266" y="2313898"/>
            <a:ext cx="2985978" cy="1047536"/>
            <a:chOff x="2195736" y="3965640"/>
            <a:chExt cx="1443608" cy="1047536"/>
          </a:xfrm>
        </p:grpSpPr>
        <p:sp>
          <p:nvSpPr>
            <p:cNvPr id="43" name="직사각형 42"/>
            <p:cNvSpPr/>
            <p:nvPr/>
          </p:nvSpPr>
          <p:spPr>
            <a:xfrm>
              <a:off x="2195736" y="4005144"/>
              <a:ext cx="72008" cy="10080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348136" y="4211170"/>
              <a:ext cx="72008" cy="8019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500536" y="4103448"/>
              <a:ext cx="72008" cy="9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52936" y="4005064"/>
              <a:ext cx="72008" cy="10080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05336" y="4070980"/>
              <a:ext cx="72008" cy="9421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957736" y="4211170"/>
              <a:ext cx="72008" cy="8019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110136" y="4542038"/>
              <a:ext cx="72008" cy="4710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262536" y="4211170"/>
              <a:ext cx="72008" cy="8019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414936" y="4347978"/>
              <a:ext cx="72008" cy="665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567336" y="3965640"/>
              <a:ext cx="72008" cy="10475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2087724" y="1331476"/>
            <a:ext cx="1157174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단지</a:t>
            </a:r>
            <a:r>
              <a:rPr lang="en-US" altLang="ko-KR" sz="900" dirty="0"/>
              <a:t>/</a:t>
            </a:r>
            <a:r>
              <a:rPr lang="ko-KR" altLang="en-US" sz="900" dirty="0"/>
              <a:t>세대 선택 </a:t>
            </a:r>
            <a:r>
              <a:rPr lang="en-US" altLang="ko-KR" sz="900" dirty="0" err="1"/>
              <a:t>selectbox</a:t>
            </a:r>
            <a:endParaRPr lang="ko-KR" altLang="en-US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3380700" y="1331476"/>
            <a:ext cx="1157174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공동</a:t>
            </a:r>
            <a:r>
              <a:rPr lang="en-US" altLang="ko-KR" sz="900" dirty="0"/>
              <a:t>/</a:t>
            </a:r>
            <a:r>
              <a:rPr lang="ko-KR" altLang="en-US" sz="900" dirty="0"/>
              <a:t>개인 선택 </a:t>
            </a:r>
            <a:r>
              <a:rPr lang="en-US" altLang="ko-KR" sz="900" dirty="0" err="1"/>
              <a:t>selectbox</a:t>
            </a:r>
            <a:endParaRPr lang="ko-KR" altLang="en-US" sz="9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2071472" y="1907066"/>
            <a:ext cx="3564396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연간관리비도표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2087724" y="3923290"/>
            <a:ext cx="3564396" cy="2446824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en-US" altLang="ko-KR" sz="900" dirty="0"/>
          </a:p>
          <a:p>
            <a:pPr lvl="0">
              <a:defRPr lang="ko-KR" altLang="en-US"/>
            </a:pPr>
            <a:endParaRPr lang="ko-KR" altLang="en-US" sz="900" dirty="0"/>
          </a:p>
        </p:txBody>
      </p:sp>
      <p:grpSp>
        <p:nvGrpSpPr>
          <p:cNvPr id="2" name="그룹 1"/>
          <p:cNvGrpSpPr/>
          <p:nvPr/>
        </p:nvGrpSpPr>
        <p:grpSpPr>
          <a:xfrm rot="5400000">
            <a:off x="2625386" y="4380210"/>
            <a:ext cx="2082710" cy="1501850"/>
            <a:chOff x="5437116" y="4519429"/>
            <a:chExt cx="2082710" cy="1047536"/>
          </a:xfrm>
        </p:grpSpPr>
        <p:sp>
          <p:nvSpPr>
            <p:cNvPr id="60" name="직사각형 59"/>
            <p:cNvSpPr/>
            <p:nvPr/>
          </p:nvSpPr>
          <p:spPr>
            <a:xfrm>
              <a:off x="5437116" y="4558933"/>
              <a:ext cx="103887" cy="10080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656985" y="4764959"/>
              <a:ext cx="103887" cy="8019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876854" y="4657237"/>
              <a:ext cx="103887" cy="909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096724" y="4558853"/>
              <a:ext cx="103887" cy="10080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316593" y="4624769"/>
              <a:ext cx="103887" cy="9421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536462" y="4764959"/>
              <a:ext cx="103887" cy="8019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756331" y="5095827"/>
              <a:ext cx="103887" cy="4710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976201" y="4764959"/>
              <a:ext cx="103887" cy="8019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196070" y="4901767"/>
              <a:ext cx="103887" cy="665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415939" y="4519429"/>
              <a:ext cx="103887" cy="10475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2085845" y="3692458"/>
            <a:ext cx="3564396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 err="1"/>
              <a:t>당월관리비</a:t>
            </a:r>
            <a:r>
              <a:rPr lang="ko-KR" altLang="en-US" sz="900" dirty="0"/>
              <a:t> 항목별 </a:t>
            </a:r>
            <a:r>
              <a:rPr lang="ko-KR" altLang="en-US" sz="900" dirty="0" err="1"/>
              <a:t>비율표</a:t>
            </a:r>
            <a:endParaRPr lang="ko-KR" altLang="en-US" sz="9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2159732" y="4026308"/>
            <a:ext cx="1092115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일반관리비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3949593" y="4041068"/>
            <a:ext cx="623277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00" dirty="0"/>
              <a:t>9.5%</a:t>
            </a:r>
            <a:endParaRPr lang="ko-KR" altLang="en-US" sz="9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4691217" y="1331476"/>
            <a:ext cx="1157174" cy="3693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연</a:t>
            </a:r>
            <a:r>
              <a:rPr lang="en-US" altLang="ko-KR" sz="900" dirty="0"/>
              <a:t>/</a:t>
            </a:r>
            <a:r>
              <a:rPr lang="ko-KR" altLang="en-US" sz="900" dirty="0"/>
              <a:t>월 선택 </a:t>
            </a:r>
            <a:r>
              <a:rPr lang="en-US" altLang="ko-KR" sz="900" dirty="0" err="1"/>
              <a:t>selectbox</a:t>
            </a:r>
            <a:endParaRPr lang="ko-KR" altLang="en-US" sz="9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1907704" y="112474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1872333" y="193859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1872333" y="370875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6732240" y="652087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34767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관리비전체통계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관리비조회&gt;관리비전체통계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관리비전체통계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077072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180528" y="436510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ㄴ관리비조회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546227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796159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07315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20" y="5085184"/>
            <a:ext cx="972108" cy="265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80528" y="4633503"/>
            <a:ext cx="1657199" cy="27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ㄴ관리비전체통계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144522" y="4869160"/>
            <a:ext cx="1764194" cy="27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ㄴ세대별관리비조회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108520" y="5317916"/>
            <a:ext cx="972108" cy="27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ㄴ수납관리 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595125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세대별관리비조회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관리비조회&gt;세대별관리비조회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세대별관리비조회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077072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180528" y="436510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ㄴ관리비조회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546227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796159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07315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20" y="5085184"/>
            <a:ext cx="972108" cy="265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 err="1"/>
              <a:t>ㄴ부과관리</a:t>
            </a:r>
            <a:r>
              <a:rPr lang="ko-KR" altLang="en-US" sz="1200" dirty="0"/>
              <a:t>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80528" y="4633503"/>
            <a:ext cx="1657199" cy="27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ㄴ관리비전체통계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144522" y="4869160"/>
            <a:ext cx="1764194" cy="27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ㄴ세대별관리비조회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108520" y="5317916"/>
            <a:ext cx="972108" cy="27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ㄴ수납관리 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0" name="TextBox 45">
            <a:extLst>
              <a:ext uri="{FF2B5EF4-FFF2-40B4-BE49-F238E27FC236}">
                <a16:creationId xmlns:a16="http://schemas.microsoft.com/office/drawing/2014/main" xmlns="" id="{EB3ECCEC-F674-47F4-924C-937148EA7E7A}"/>
              </a:ext>
            </a:extLst>
          </p:cNvPr>
          <p:cNvSpPr txBox="1"/>
          <p:nvPr/>
        </p:nvSpPr>
        <p:spPr>
          <a:xfrm>
            <a:off x="1930306" y="2094743"/>
            <a:ext cx="3829826" cy="5033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900" dirty="0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29503"/>
              </p:ext>
            </p:extLst>
          </p:nvPr>
        </p:nvGraphicFramePr>
        <p:xfrm>
          <a:off x="1691680" y="3163418"/>
          <a:ext cx="7020780" cy="2351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2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4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14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30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542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0274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4809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854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9344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4981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80446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개별관리비번호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난방공용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난방전용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급탕공용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급탕전용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전기공용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전기전용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수도공용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수선유지비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장기수선충당금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입주자대표회의운영비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4" name="TextBox 45">
            <a:extLst>
              <a:ext uri="{FF2B5EF4-FFF2-40B4-BE49-F238E27FC236}">
                <a16:creationId xmlns:a16="http://schemas.microsoft.com/office/drawing/2014/main" xmlns="" id="{EB3ECCEC-F674-47F4-924C-937148EA7E7A}"/>
              </a:ext>
            </a:extLst>
          </p:cNvPr>
          <p:cNvSpPr txBox="1"/>
          <p:nvPr/>
        </p:nvSpPr>
        <p:spPr>
          <a:xfrm>
            <a:off x="2339752" y="2210157"/>
            <a:ext cx="79208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900" dirty="0"/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xmlns="" id="{0A78DE3F-2883-4082-B15B-4A64F715CC30}"/>
              </a:ext>
            </a:extLst>
          </p:cNvPr>
          <p:cNvSpPr txBox="1"/>
          <p:nvPr/>
        </p:nvSpPr>
        <p:spPr>
          <a:xfrm>
            <a:off x="1941716" y="2210158"/>
            <a:ext cx="300082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4860032" y="2210157"/>
            <a:ext cx="415498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조회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5436096" y="222918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1733617" y="294394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7792100" y="2816932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82D3BE7-B76B-408D-B078-6EAC3C784FBE}"/>
              </a:ext>
            </a:extLst>
          </p:cNvPr>
          <p:cNvSpPr txBox="1"/>
          <p:nvPr/>
        </p:nvSpPr>
        <p:spPr>
          <a:xfrm>
            <a:off x="8276702" y="2816932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sp>
        <p:nvSpPr>
          <p:cNvPr id="51" name="TextBox 45">
            <a:extLst>
              <a:ext uri="{FF2B5EF4-FFF2-40B4-BE49-F238E27FC236}">
                <a16:creationId xmlns:a16="http://schemas.microsoft.com/office/drawing/2014/main" xmlns="" id="{EB3ECCEC-F674-47F4-924C-937148EA7E7A}"/>
              </a:ext>
            </a:extLst>
          </p:cNvPr>
          <p:cNvSpPr txBox="1"/>
          <p:nvPr/>
        </p:nvSpPr>
        <p:spPr>
          <a:xfrm>
            <a:off x="3707904" y="2210158"/>
            <a:ext cx="79208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900" dirty="0"/>
          </a:p>
        </p:txBody>
      </p:sp>
      <p:sp>
        <p:nvSpPr>
          <p:cNvPr id="52" name="TextBox 45">
            <a:extLst>
              <a:ext uri="{FF2B5EF4-FFF2-40B4-BE49-F238E27FC236}">
                <a16:creationId xmlns:a16="http://schemas.microsoft.com/office/drawing/2014/main" xmlns="" id="{0A78DE3F-2883-4082-B15B-4A64F715CC30}"/>
              </a:ext>
            </a:extLst>
          </p:cNvPr>
          <p:cNvSpPr txBox="1"/>
          <p:nvPr/>
        </p:nvSpPr>
        <p:spPr>
          <a:xfrm>
            <a:off x="3237860" y="2210159"/>
            <a:ext cx="415498" cy="2308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호수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A7916627-1175-42BA-BA42-B5F8B57A2B1A}"/>
              </a:ext>
            </a:extLst>
          </p:cNvPr>
          <p:cNvSpPr/>
          <p:nvPr/>
        </p:nvSpPr>
        <p:spPr>
          <a:xfrm>
            <a:off x="7524328" y="283266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16050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회원등록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상세조회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회원관리&gt;회원등록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회원상세조회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회원등록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상세조회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06617"/>
              </p:ext>
            </p:extLst>
          </p:nvPr>
        </p:nvGraphicFramePr>
        <p:xfrm>
          <a:off x="6444208" y="2540"/>
          <a:ext cx="2615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회원등록 양식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상세조회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나타나는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나타나는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회원정보를 등록하거나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상세조회하는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8" name="직사각형 90"/>
          <p:cNvSpPr/>
          <p:nvPr/>
        </p:nvSpPr>
        <p:spPr>
          <a:xfrm>
            <a:off x="35496" y="1232756"/>
            <a:ext cx="6264696" cy="4320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89"/>
          <p:cNvSpPr txBox="1"/>
          <p:nvPr/>
        </p:nvSpPr>
        <p:spPr>
          <a:xfrm>
            <a:off x="1772821" y="1329010"/>
            <a:ext cx="782955" cy="224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프로그램 소개</a:t>
            </a:r>
          </a:p>
        </p:txBody>
      </p:sp>
      <p:sp>
        <p:nvSpPr>
          <p:cNvPr id="40" name="TextBox 89"/>
          <p:cNvSpPr txBox="1"/>
          <p:nvPr/>
        </p:nvSpPr>
        <p:spPr>
          <a:xfrm>
            <a:off x="2777894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회원관리</a:t>
            </a:r>
          </a:p>
        </p:txBody>
      </p:sp>
      <p:sp>
        <p:nvSpPr>
          <p:cNvPr id="41" name="TextBox 89"/>
          <p:cNvSpPr txBox="1"/>
          <p:nvPr/>
        </p:nvSpPr>
        <p:spPr>
          <a:xfrm>
            <a:off x="35613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문의하기</a:t>
            </a:r>
          </a:p>
        </p:txBody>
      </p:sp>
      <p:sp>
        <p:nvSpPr>
          <p:cNvPr id="42" name="TextBox 89"/>
          <p:cNvSpPr txBox="1"/>
          <p:nvPr/>
        </p:nvSpPr>
        <p:spPr>
          <a:xfrm>
            <a:off x="42852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공지사항</a:t>
            </a:r>
          </a:p>
        </p:txBody>
      </p:sp>
      <p:sp>
        <p:nvSpPr>
          <p:cNvPr id="44" name="TextBox 45"/>
          <p:cNvSpPr txBox="1"/>
          <p:nvPr/>
        </p:nvSpPr>
        <p:spPr>
          <a:xfrm>
            <a:off x="216177" y="2008513"/>
            <a:ext cx="14755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회원등록</a:t>
            </a:r>
            <a:r>
              <a:rPr lang="en-US" altLang="ko-KR" sz="1100" dirty="0"/>
              <a:t>/</a:t>
            </a:r>
            <a:r>
              <a:rPr lang="ko-KR" altLang="en-US" sz="1100" dirty="0"/>
              <a:t>회원조회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215515" y="2342368"/>
          <a:ext cx="5976662" cy="1507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641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계약번호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아파트코드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아파트명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세대수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관리소장명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관리소장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계약시작일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계약만료일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0" name="TextBox 45"/>
          <p:cNvSpPr txBox="1"/>
          <p:nvPr/>
        </p:nvSpPr>
        <p:spPr>
          <a:xfrm>
            <a:off x="2641888" y="4437112"/>
            <a:ext cx="415079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등록</a:t>
            </a:r>
          </a:p>
        </p:txBody>
      </p:sp>
      <p:sp>
        <p:nvSpPr>
          <p:cNvPr id="54" name="TextBox 45"/>
          <p:cNvSpPr txBox="1"/>
          <p:nvPr/>
        </p:nvSpPr>
        <p:spPr>
          <a:xfrm>
            <a:off x="3181948" y="4437112"/>
            <a:ext cx="417944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취소</a:t>
            </a:r>
          </a:p>
        </p:txBody>
      </p:sp>
      <p:sp>
        <p:nvSpPr>
          <p:cNvPr id="13" name="TextBox 45"/>
          <p:cNvSpPr txBox="1"/>
          <p:nvPr/>
        </p:nvSpPr>
        <p:spPr>
          <a:xfrm>
            <a:off x="2641888" y="4753020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14" name="TextBox 45"/>
          <p:cNvSpPr txBox="1"/>
          <p:nvPr/>
        </p:nvSpPr>
        <p:spPr>
          <a:xfrm>
            <a:off x="3181948" y="476114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652816" y="2014483"/>
            <a:ext cx="240772" cy="215444"/>
            <a:chOff x="292829" y="1695755"/>
            <a:chExt cx="240772" cy="215444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15004" y="4371611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332773" y="4725724"/>
            <a:ext cx="240772" cy="215444"/>
            <a:chOff x="292829" y="1695755"/>
            <a:chExt cx="240772" cy="215444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482043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부과기초작업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부과관리&gt;부과기초작업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부과기초작업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077072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180528" y="436510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ㄴ관리비조회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546227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796159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07315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19" y="4567195"/>
            <a:ext cx="972108" cy="26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252536" y="4813523"/>
            <a:ext cx="1657199" cy="27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ㄴ부과기초작업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360548" y="5049180"/>
            <a:ext cx="1764194" cy="27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ㄴ부과금액조회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108520" y="5317916"/>
            <a:ext cx="972108" cy="27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ㄴ수납관리 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08109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부과금액조회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부과관리&gt;부과금액조회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부과금액조회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077072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180528" y="436510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ㄴ관리비조회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546227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5796159"/>
            <a:ext cx="1512167" cy="27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07315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19" y="4567195"/>
            <a:ext cx="972108" cy="26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252536" y="4813523"/>
            <a:ext cx="1657199" cy="271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ㄴ부과기초작업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360548" y="5049180"/>
            <a:ext cx="1764194" cy="27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ㄴ부과금액조회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108520" y="5317916"/>
            <a:ext cx="972108" cy="27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ㄴ수납관리 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962947"/>
              </p:ext>
            </p:extLst>
          </p:nvPr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수납관리&gt;수납설정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077072"/>
            <a:ext cx="1501780" cy="18362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180528" y="436510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ㄴ관리비조회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834259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6084191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361190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19" y="4567195"/>
            <a:ext cx="972108" cy="26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" y="5029547"/>
            <a:ext cx="1224646" cy="26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ㄴ수납설정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80085" y="5265204"/>
            <a:ext cx="1303713" cy="2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108520" y="4797152"/>
            <a:ext cx="972108" cy="27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ㄴ수납관리 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-108520" y="5533412"/>
            <a:ext cx="1303713" cy="2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ㄴ수납처리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187914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수납관리&gt;수납조회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077072"/>
            <a:ext cx="1501780" cy="18362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180528" y="436510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ㄴ관리비조회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834259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6084191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361190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19" y="4567195"/>
            <a:ext cx="972108" cy="26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" y="5029547"/>
            <a:ext cx="1224646" cy="26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ㄴ수납설정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80085" y="5265204"/>
            <a:ext cx="1303713" cy="2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108520" y="4797152"/>
            <a:ext cx="972108" cy="27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ㄴ수납관리 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-108520" y="5533412"/>
            <a:ext cx="1303713" cy="2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ㄴ수납처리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50777"/>
              </p:ext>
            </p:extLst>
          </p:nvPr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수납처리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수납관리&gt;수납처리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수납처리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077072"/>
            <a:ext cx="1501780" cy="18362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180528" y="436510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ㄴ관리비조회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-12410" y="5834259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-29233" y="6084191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-2765" y="6361190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19" y="4567195"/>
            <a:ext cx="972108" cy="26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ㄴ부과관리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" y="5029547"/>
            <a:ext cx="1224646" cy="26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ㄴ수납설정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80085" y="5265204"/>
            <a:ext cx="1303713" cy="2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108520" y="4797152"/>
            <a:ext cx="972108" cy="27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ㄴ수납관리 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-108520" y="5533412"/>
            <a:ext cx="1303713" cy="2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ㄴ수납처리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5787"/>
              </p:ext>
            </p:extLst>
          </p:nvPr>
        </p:nvGraphicFramePr>
        <p:xfrm>
          <a:off x="7082681" y="2540"/>
          <a:ext cx="2061827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면접평가 목록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지원자 관리 메인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(select)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선택하여 해당 연도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회차의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지원자 리스트를 출력하는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43320"/>
              </p:ext>
            </p:extLst>
          </p:nvPr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인사기본정보등록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인사/근태관리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인사관리&gt;인사기본정보등록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인사기본정보등록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365104"/>
            <a:ext cx="1501780" cy="1476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324544" y="4617132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ㄴ인사관리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5780293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 dirty="0"/>
              <a:t>급여</a:t>
            </a:r>
            <a:r>
              <a:rPr lang="en-US" altLang="ko-KR" sz="1200" dirty="0"/>
              <a:t>/</a:t>
            </a:r>
            <a:r>
              <a:rPr lang="ko-KR" altLang="en-US" sz="1200" dirty="0"/>
              <a:t>정산관리</a:t>
            </a:r>
            <a:endParaRPr lang="en-US" altLang="ko-KR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26468" y="6057292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19" y="4885094"/>
            <a:ext cx="1692187" cy="266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ㄴ인사기본정보등록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08520" y="5574322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ㄴ근태관리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72516" y="5353392"/>
            <a:ext cx="1080120" cy="2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ㄴ직원조회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36512" y="5121188"/>
            <a:ext cx="1403648" cy="26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ㄴ입/퇴사자조회 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C514E98F-7014-4A8D-A8FB-9007D50FE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653427"/>
              </p:ext>
            </p:extLst>
          </p:nvPr>
        </p:nvGraphicFramePr>
        <p:xfrm>
          <a:off x="7082681" y="2540"/>
          <a:ext cx="2061827" cy="439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 기본 정보 등록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 기본정보 수정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 기본정보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 기본정보 삭제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퇴사 처리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6074678"/>
                  </a:ext>
                </a:extLst>
              </a:tr>
              <a:tr h="344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 목록 프린트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2961559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용역업체 인사 정보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5513987"/>
                  </a:ext>
                </a:extLst>
              </a:tr>
              <a:tr h="374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4499306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38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및 용역업체 인사정보 관리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EB45432-0F21-49BC-9B85-4843A9B1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56" y="1928212"/>
            <a:ext cx="5291819" cy="3001575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618AC02E-8F02-4E0E-80EB-748EB1020E8A}"/>
              </a:ext>
            </a:extLst>
          </p:cNvPr>
          <p:cNvSpPr/>
          <p:nvPr/>
        </p:nvSpPr>
        <p:spPr>
          <a:xfrm>
            <a:off x="5847618" y="266420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F96C2D1-AFF0-464E-9467-4C5119C8CC52}"/>
              </a:ext>
            </a:extLst>
          </p:cNvPr>
          <p:cNvSpPr txBox="1"/>
          <p:nvPr/>
        </p:nvSpPr>
        <p:spPr>
          <a:xfrm>
            <a:off x="5994237" y="2659626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4F97D2A5-571D-4587-871A-8792107A6455}"/>
              </a:ext>
            </a:extLst>
          </p:cNvPr>
          <p:cNvSpPr/>
          <p:nvPr/>
        </p:nvSpPr>
        <p:spPr>
          <a:xfrm>
            <a:off x="6401210" y="257574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D634279E-9193-4A6B-B144-44E95B5A9887}"/>
              </a:ext>
            </a:extLst>
          </p:cNvPr>
          <p:cNvSpPr/>
          <p:nvPr/>
        </p:nvSpPr>
        <p:spPr>
          <a:xfrm>
            <a:off x="3480257" y="318922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680E37E-8128-4DF9-AA4E-BDF5D324D437}"/>
              </a:ext>
            </a:extLst>
          </p:cNvPr>
          <p:cNvSpPr txBox="1"/>
          <p:nvPr/>
        </p:nvSpPr>
        <p:spPr>
          <a:xfrm>
            <a:off x="5379270" y="2669287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FE745332-EA78-46DC-84C0-C920D2D2E174}"/>
              </a:ext>
            </a:extLst>
          </p:cNvPr>
          <p:cNvSpPr/>
          <p:nvPr/>
        </p:nvSpPr>
        <p:spPr>
          <a:xfrm>
            <a:off x="5252842" y="262876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967D1F2-C02F-43A3-9BF4-9C50BABAD066}"/>
              </a:ext>
            </a:extLst>
          </p:cNvPr>
          <p:cNvSpPr txBox="1"/>
          <p:nvPr/>
        </p:nvSpPr>
        <p:spPr>
          <a:xfrm>
            <a:off x="6361229" y="5005772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인쇄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1FC17365-C91C-468E-AF0F-948A0E26AA93}"/>
              </a:ext>
            </a:extLst>
          </p:cNvPr>
          <p:cNvSpPr/>
          <p:nvPr/>
        </p:nvSpPr>
        <p:spPr>
          <a:xfrm>
            <a:off x="6234801" y="496524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C77E8541-1709-4707-98C2-B9EB17EA49A3}"/>
              </a:ext>
            </a:extLst>
          </p:cNvPr>
          <p:cNvSpPr/>
          <p:nvPr/>
        </p:nvSpPr>
        <p:spPr>
          <a:xfrm>
            <a:off x="6361229" y="188711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3B6EB81E-180C-405B-A679-A1EB3C4C7944}"/>
              </a:ext>
            </a:extLst>
          </p:cNvPr>
          <p:cNvSpPr/>
          <p:nvPr/>
        </p:nvSpPr>
        <p:spPr>
          <a:xfrm>
            <a:off x="1772086" y="293719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842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33490"/>
              </p:ext>
            </p:extLst>
          </p:nvPr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입/퇴사자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인사/근태관리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인사관리&gt;입/퇴사자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입/퇴사자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365104"/>
            <a:ext cx="1501780" cy="1476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324544" y="4617132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ㄴ인사관리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5780293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26468" y="6057292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19" y="4885094"/>
            <a:ext cx="1692187" cy="266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ㄴ인사기본정보등록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08520" y="5574322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ㄴ근태관리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72516" y="5353392"/>
            <a:ext cx="1080120" cy="2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ㄴ직원조회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36512" y="5121188"/>
            <a:ext cx="1403648" cy="26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ㄴ입/퇴사자조회 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9924495A-BAD8-43FF-9C5F-9D3E4B273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32240"/>
              </p:ext>
            </p:extLst>
          </p:nvPr>
        </p:nvGraphicFramePr>
        <p:xfrm>
          <a:off x="7082681" y="2540"/>
          <a:ext cx="2061827" cy="258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재직구분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입사일자별 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퇴사자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6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입퇴사자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현황 프린트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38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입퇴사자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현황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BCD1CF-347A-4870-97FC-044ADD32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613" y="1973555"/>
            <a:ext cx="5404455" cy="2499561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AC44E41B-B9CE-4518-82FD-9772626EE007}"/>
              </a:ext>
            </a:extLst>
          </p:cNvPr>
          <p:cNvSpPr/>
          <p:nvPr/>
        </p:nvSpPr>
        <p:spPr>
          <a:xfrm>
            <a:off x="1655272" y="221666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DE09F94-E688-43F8-B394-EF29209FDF69}"/>
              </a:ext>
            </a:extLst>
          </p:cNvPr>
          <p:cNvSpPr txBox="1"/>
          <p:nvPr/>
        </p:nvSpPr>
        <p:spPr>
          <a:xfrm>
            <a:off x="6499398" y="2817186"/>
            <a:ext cx="41549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인쇄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8E736D69-D80B-48F2-A812-D80C7DF54210}"/>
              </a:ext>
            </a:extLst>
          </p:cNvPr>
          <p:cNvSpPr/>
          <p:nvPr/>
        </p:nvSpPr>
        <p:spPr>
          <a:xfrm>
            <a:off x="6372970" y="277666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234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0836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인사/근태관리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인사관리&gt;직원조회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365104"/>
            <a:ext cx="1501780" cy="14761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324544" y="4617132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ㄴ인사관리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5780293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26468" y="6057292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08519" y="4885094"/>
            <a:ext cx="1692187" cy="266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ㄴ인사기본정보등록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-108520" y="5574322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ㄴ근태관리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72516" y="5353392"/>
            <a:ext cx="1080120" cy="2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ㄴ직원조회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-36512" y="5121188"/>
            <a:ext cx="1403648" cy="268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ㄴ입/퇴사자조회 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86323"/>
              </p:ext>
            </p:extLst>
          </p:nvPr>
        </p:nvGraphicFramePr>
        <p:xfrm>
          <a:off x="7082681" y="2540"/>
          <a:ext cx="2061827" cy="2283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 직원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현황 인쇄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9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 선택하여 직원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485057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현황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075E6D05-D347-4EBD-BE0E-D90558470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6" b="56939"/>
          <a:stretch/>
        </p:blipFill>
        <p:spPr>
          <a:xfrm>
            <a:off x="1598244" y="1143353"/>
            <a:ext cx="5291819" cy="271827"/>
          </a:xfrm>
          <a:prstGeom prst="rect">
            <a:avLst/>
          </a:prstGeom>
        </p:spPr>
      </p:pic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xmlns="" id="{8AA76B21-57B3-4DF5-A3B8-AAC02DAF6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341854"/>
              </p:ext>
            </p:extLst>
          </p:nvPr>
        </p:nvGraphicFramePr>
        <p:xfrm>
          <a:off x="1766136" y="1831207"/>
          <a:ext cx="5037415" cy="11430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503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57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2771">
                  <a:extLst>
                    <a:ext uri="{9D8B030D-6E8A-4147-A177-3AD203B41FA5}">
                      <a16:colId xmlns:a16="http://schemas.microsoft.com/office/drawing/2014/main" xmlns="" val="3452663496"/>
                    </a:ext>
                  </a:extLst>
                </a:gridCol>
                <a:gridCol w="1015049">
                  <a:extLst>
                    <a:ext uri="{9D8B030D-6E8A-4147-A177-3AD203B41FA5}">
                      <a16:colId xmlns:a16="http://schemas.microsoft.com/office/drawing/2014/main" xmlns="" val="585940119"/>
                    </a:ext>
                  </a:extLst>
                </a:gridCol>
                <a:gridCol w="1153464">
                  <a:extLst>
                    <a:ext uri="{9D8B030D-6E8A-4147-A177-3AD203B41FA5}">
                      <a16:colId xmlns:a16="http://schemas.microsoft.com/office/drawing/2014/main" xmlns="" val="2535246770"/>
                    </a:ext>
                  </a:extLst>
                </a:gridCol>
              </a:tblGrid>
              <a:tr h="22390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부서명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직원번호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3561147"/>
                  </a:ext>
                </a:extLst>
              </a:tr>
              <a:tr h="22390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시설팀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000001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박지수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010-5555-5555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5495777"/>
                  </a:ext>
                </a:extLst>
              </a:tr>
              <a:tr h="22390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관리팀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000002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이경륜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010-7777-7842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390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51712945"/>
                  </a:ext>
                </a:extLst>
              </a:tr>
              <a:tr h="1889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0651BAA8-8832-4ED2-87CC-07D55F130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06" b="56939"/>
          <a:stretch/>
        </p:blipFill>
        <p:spPr>
          <a:xfrm>
            <a:off x="1618194" y="3127537"/>
            <a:ext cx="5291819" cy="271827"/>
          </a:xfrm>
          <a:prstGeom prst="rect">
            <a:avLst/>
          </a:prstGeom>
        </p:spPr>
      </p:pic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xmlns="" id="{70FC00E0-BE2E-436B-B05F-4847080C3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59161"/>
              </p:ext>
            </p:extLst>
          </p:nvPr>
        </p:nvGraphicFramePr>
        <p:xfrm>
          <a:off x="1762240" y="3674812"/>
          <a:ext cx="4989078" cy="115079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41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69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0170">
                  <a:extLst>
                    <a:ext uri="{9D8B030D-6E8A-4147-A177-3AD203B41FA5}">
                      <a16:colId xmlns:a16="http://schemas.microsoft.com/office/drawing/2014/main" xmlns="" val="3452663496"/>
                    </a:ext>
                  </a:extLst>
                </a:gridCol>
                <a:gridCol w="1820340">
                  <a:extLst>
                    <a:ext uri="{9D8B030D-6E8A-4147-A177-3AD203B41FA5}">
                      <a16:colId xmlns:a16="http://schemas.microsoft.com/office/drawing/2014/main" xmlns="" val="585940119"/>
                    </a:ext>
                  </a:extLst>
                </a:gridCol>
              </a:tblGrid>
              <a:tr h="23054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업체명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담당부서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3561147"/>
                  </a:ext>
                </a:extLst>
              </a:tr>
              <a:tr h="23054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꿈드림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시설팀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박찬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010-7878-4444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5495777"/>
                  </a:ext>
                </a:extLst>
              </a:tr>
              <a:tr h="23054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054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51712945"/>
                  </a:ext>
                </a:extLst>
              </a:tr>
              <a:tr h="20188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xmlns="" id="{4ADF0AD9-7B62-47E6-A4A8-8F3AB6DCEC36}"/>
              </a:ext>
            </a:extLst>
          </p:cNvPr>
          <p:cNvSpPr/>
          <p:nvPr/>
        </p:nvSpPr>
        <p:spPr>
          <a:xfrm>
            <a:off x="1697637" y="1026963"/>
            <a:ext cx="762570" cy="4504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778A558A-A8FB-47FE-A411-838D9A6799C9}"/>
              </a:ext>
            </a:extLst>
          </p:cNvPr>
          <p:cNvSpPr/>
          <p:nvPr/>
        </p:nvSpPr>
        <p:spPr>
          <a:xfrm>
            <a:off x="2339780" y="3051146"/>
            <a:ext cx="762570" cy="4504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3DB9A6A-5C2F-4DC9-A4CB-2D48164A31EF}"/>
              </a:ext>
            </a:extLst>
          </p:cNvPr>
          <p:cNvSpPr txBox="1"/>
          <p:nvPr/>
        </p:nvSpPr>
        <p:spPr>
          <a:xfrm>
            <a:off x="5622516" y="1489417"/>
            <a:ext cx="64633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상세조회</a:t>
            </a:r>
            <a:endParaRPr lang="ko-KR" altLang="en-US" sz="9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7338E4E-F229-4C71-9C6C-E61E75F61CAC}"/>
              </a:ext>
            </a:extLst>
          </p:cNvPr>
          <p:cNvSpPr txBox="1"/>
          <p:nvPr/>
        </p:nvSpPr>
        <p:spPr>
          <a:xfrm>
            <a:off x="6344509" y="1485133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인쇄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1F78B0E-74EC-4FDB-8D92-BA2084A4F4ED}"/>
              </a:ext>
            </a:extLst>
          </p:cNvPr>
          <p:cNvSpPr txBox="1"/>
          <p:nvPr/>
        </p:nvSpPr>
        <p:spPr>
          <a:xfrm>
            <a:off x="5618620" y="3344942"/>
            <a:ext cx="64633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상세조회</a:t>
            </a:r>
            <a:endParaRPr lang="ko-KR" altLang="en-US" sz="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C83D30D3-1E38-4581-AA25-1448D24E6C17}"/>
              </a:ext>
            </a:extLst>
          </p:cNvPr>
          <p:cNvSpPr txBox="1"/>
          <p:nvPr/>
        </p:nvSpPr>
        <p:spPr>
          <a:xfrm>
            <a:off x="6340613" y="334065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인쇄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E9F6CAE8-32FC-4B48-B0AC-6904B7F35AFE}"/>
              </a:ext>
            </a:extLst>
          </p:cNvPr>
          <p:cNvSpPr/>
          <p:nvPr/>
        </p:nvSpPr>
        <p:spPr>
          <a:xfrm>
            <a:off x="1659263" y="169147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DD75DA40-6580-416E-B983-0D9F08E71E81}"/>
              </a:ext>
            </a:extLst>
          </p:cNvPr>
          <p:cNvSpPr/>
          <p:nvPr/>
        </p:nvSpPr>
        <p:spPr>
          <a:xfrm>
            <a:off x="6255692" y="1369892"/>
            <a:ext cx="150397" cy="14461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15A4F15F-3012-42F1-9D8D-8106CD4A226C}"/>
              </a:ext>
            </a:extLst>
          </p:cNvPr>
          <p:cNvSpPr/>
          <p:nvPr/>
        </p:nvSpPr>
        <p:spPr>
          <a:xfrm>
            <a:off x="5450852" y="3255387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D24129CC-1963-4C66-99EA-60AE541525CB}"/>
              </a:ext>
            </a:extLst>
          </p:cNvPr>
          <p:cNvSpPr/>
          <p:nvPr/>
        </p:nvSpPr>
        <p:spPr>
          <a:xfrm>
            <a:off x="1763688" y="4993106"/>
            <a:ext cx="5832647" cy="174826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C08E005-5208-4593-881C-3C73B83084CB}"/>
              </a:ext>
            </a:extLst>
          </p:cNvPr>
          <p:cNvSpPr/>
          <p:nvPr/>
        </p:nvSpPr>
        <p:spPr>
          <a:xfrm>
            <a:off x="3994449" y="5249019"/>
            <a:ext cx="2954195" cy="1404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부서 </a:t>
            </a:r>
            <a:r>
              <a:rPr lang="en-US" altLang="ko-KR" sz="1050" dirty="0">
                <a:solidFill>
                  <a:schemeClr val="tx1"/>
                </a:solidFill>
              </a:rPr>
              <a:t>: </a:t>
            </a:r>
            <a:r>
              <a:rPr lang="ko-KR" altLang="en-US" sz="1050" dirty="0">
                <a:solidFill>
                  <a:schemeClr val="tx1"/>
                </a:solidFill>
              </a:rPr>
              <a:t>관리팀  </a:t>
            </a:r>
            <a:r>
              <a:rPr lang="en-US" altLang="ko-KR" sz="1050" dirty="0">
                <a:solidFill>
                  <a:schemeClr val="tx1"/>
                </a:solidFill>
              </a:rPr>
              <a:t>|  </a:t>
            </a:r>
            <a:r>
              <a:rPr lang="ko-KR" altLang="en-US" sz="1050" dirty="0">
                <a:solidFill>
                  <a:schemeClr val="tx1"/>
                </a:solidFill>
              </a:rPr>
              <a:t>직급 </a:t>
            </a:r>
            <a:r>
              <a:rPr lang="en-US" altLang="ko-KR" sz="1050" dirty="0">
                <a:solidFill>
                  <a:schemeClr val="tx1"/>
                </a:solidFill>
              </a:rPr>
              <a:t>: </a:t>
            </a:r>
            <a:r>
              <a:rPr lang="ko-KR" altLang="en-US" sz="1050" dirty="0">
                <a:solidFill>
                  <a:schemeClr val="tx1"/>
                </a:solidFill>
              </a:rPr>
              <a:t>팀원  </a:t>
            </a:r>
            <a:r>
              <a:rPr lang="en-US" altLang="ko-KR" sz="1050" dirty="0">
                <a:solidFill>
                  <a:schemeClr val="tx1"/>
                </a:solidFill>
              </a:rPr>
              <a:t>|  </a:t>
            </a:r>
            <a:r>
              <a:rPr lang="ko-KR" altLang="en-US" sz="1050" dirty="0">
                <a:solidFill>
                  <a:schemeClr val="tx1"/>
                </a:solidFill>
              </a:rPr>
              <a:t>이름 </a:t>
            </a:r>
            <a:r>
              <a:rPr lang="en-US" altLang="ko-KR" sz="1050" dirty="0">
                <a:solidFill>
                  <a:schemeClr val="tx1"/>
                </a:solidFill>
              </a:rPr>
              <a:t>: </a:t>
            </a:r>
            <a:r>
              <a:rPr lang="ko-KR" altLang="en-US" sz="1050" dirty="0">
                <a:solidFill>
                  <a:schemeClr val="tx1"/>
                </a:solidFill>
              </a:rPr>
              <a:t>이미정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나이 </a:t>
            </a:r>
            <a:r>
              <a:rPr lang="en-US" altLang="ko-KR" sz="1050" dirty="0">
                <a:solidFill>
                  <a:schemeClr val="tx1"/>
                </a:solidFill>
              </a:rPr>
              <a:t>: 24</a:t>
            </a:r>
            <a:r>
              <a:rPr lang="ko-KR" altLang="en-US" sz="1050" dirty="0">
                <a:solidFill>
                  <a:schemeClr val="tx1"/>
                </a:solidFill>
              </a:rPr>
              <a:t>        </a:t>
            </a:r>
            <a:r>
              <a:rPr lang="en-US" altLang="ko-KR" sz="1050" dirty="0">
                <a:solidFill>
                  <a:schemeClr val="tx1"/>
                </a:solidFill>
              </a:rPr>
              <a:t>| </a:t>
            </a:r>
            <a:r>
              <a:rPr lang="ko-KR" altLang="en-US" sz="1050" dirty="0">
                <a:solidFill>
                  <a:schemeClr val="tx1"/>
                </a:solidFill>
              </a:rPr>
              <a:t>전화번호 </a:t>
            </a:r>
            <a:r>
              <a:rPr lang="en-US" altLang="ko-KR" sz="1050" dirty="0">
                <a:solidFill>
                  <a:schemeClr val="tx1"/>
                </a:solidFill>
              </a:rPr>
              <a:t>: 010-7784-8874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자격증 </a:t>
            </a:r>
            <a:r>
              <a:rPr lang="en-US" altLang="ko-KR" sz="1050" dirty="0">
                <a:solidFill>
                  <a:schemeClr val="tx1"/>
                </a:solidFill>
              </a:rPr>
              <a:t>: </a:t>
            </a:r>
            <a:r>
              <a:rPr lang="ko-KR" altLang="en-US" sz="1050" dirty="0">
                <a:solidFill>
                  <a:schemeClr val="tx1"/>
                </a:solidFill>
              </a:rPr>
              <a:t>정보처리기사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근무 날짜 </a:t>
            </a:r>
            <a:r>
              <a:rPr lang="en-US" altLang="ko-KR" sz="1050" dirty="0">
                <a:solidFill>
                  <a:schemeClr val="tx1"/>
                </a:solidFill>
              </a:rPr>
              <a:t>: 1</a:t>
            </a:r>
            <a:r>
              <a:rPr lang="ko-KR" altLang="en-US" sz="1050" dirty="0">
                <a:solidFill>
                  <a:schemeClr val="tx1"/>
                </a:solidFill>
              </a:rPr>
              <a:t>년 </a:t>
            </a:r>
            <a:r>
              <a:rPr lang="en-US" altLang="ko-KR" sz="1050" dirty="0">
                <a:solidFill>
                  <a:schemeClr val="tx1"/>
                </a:solidFill>
              </a:rPr>
              <a:t>1</a:t>
            </a:r>
            <a:r>
              <a:rPr lang="ko-KR" altLang="en-US" sz="1050" dirty="0">
                <a:solidFill>
                  <a:schemeClr val="tx1"/>
                </a:solidFill>
              </a:rPr>
              <a:t>개월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입사일 </a:t>
            </a:r>
            <a:r>
              <a:rPr lang="en-US" altLang="ko-KR" sz="1050" dirty="0">
                <a:solidFill>
                  <a:schemeClr val="tx1"/>
                </a:solidFill>
              </a:rPr>
              <a:t>: 2020.1.2.   </a:t>
            </a:r>
            <a:r>
              <a:rPr lang="ko-KR" altLang="en-US" sz="1050" dirty="0">
                <a:solidFill>
                  <a:schemeClr val="tx1"/>
                </a:solidFill>
              </a:rPr>
              <a:t>퇴사일</a:t>
            </a:r>
            <a:r>
              <a:rPr lang="en-US" altLang="ko-KR" sz="1050" dirty="0">
                <a:solidFill>
                  <a:schemeClr val="tx1"/>
                </a:solidFill>
              </a:rPr>
              <a:t>: - </a:t>
            </a:r>
            <a:endParaRPr lang="ko-KR" altLang="en-US" sz="1050" dirty="0">
              <a:solidFill>
                <a:schemeClr val="tx1"/>
              </a:solidFill>
            </a:endParaRPr>
          </a:p>
          <a:p>
            <a:pPr algn="ctr"/>
            <a:endParaRPr lang="ko-KR" altLang="en-US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6CBB07E-6739-4ED3-9FAA-CE44820AF506}"/>
              </a:ext>
            </a:extLst>
          </p:cNvPr>
          <p:cNvSpPr/>
          <p:nvPr/>
        </p:nvSpPr>
        <p:spPr>
          <a:xfrm>
            <a:off x="2078922" y="5165159"/>
            <a:ext cx="1402161" cy="14041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사진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A12ED515-3F93-407F-B2BF-1386975027B2}"/>
              </a:ext>
            </a:extLst>
          </p:cNvPr>
          <p:cNvSpPr/>
          <p:nvPr/>
        </p:nvSpPr>
        <p:spPr>
          <a:xfrm>
            <a:off x="1731134" y="4997391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5398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81782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휴가일수계산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인사/근태관리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근태관리&gt;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휴가일수계산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휴가일수계산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365104"/>
            <a:ext cx="1501780" cy="1163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324544" y="4617132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ㄴ인사관리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5491947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26468" y="5768946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9" name="TextBox 19"/>
          <p:cNvSpPr txBox="1"/>
          <p:nvPr/>
        </p:nvSpPr>
        <p:spPr>
          <a:xfrm>
            <a:off x="-108520" y="4869160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ㄴ근태관리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-36512" y="5049180"/>
            <a:ext cx="1404156" cy="26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ㄴ휴가일수계산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108012" y="5281693"/>
            <a:ext cx="1403648" cy="27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ㄴ현장직원근무표 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590C5529-57F5-439D-B2BA-4ECDBB4FF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598537"/>
              </p:ext>
            </p:extLst>
          </p:nvPr>
        </p:nvGraphicFramePr>
        <p:xfrm>
          <a:off x="7082681" y="2540"/>
          <a:ext cx="2061827" cy="2875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휴가 신청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 휴가만 신청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휴가 정보 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 휴가만 수정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휴가 정보 조회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휴가 정보 삭제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 휴가만 삭제 가능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지나버린 날짜 삭제 불가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60746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52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휴가일 현황 및 휴가 신청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09830314-4849-4E80-ADBB-4BD00B688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916377"/>
              </p:ext>
            </p:extLst>
          </p:nvPr>
        </p:nvGraphicFramePr>
        <p:xfrm>
          <a:off x="1725257" y="2558207"/>
          <a:ext cx="5127841" cy="151714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353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4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345266349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585940119"/>
                    </a:ext>
                  </a:extLst>
                </a:gridCol>
                <a:gridCol w="849852">
                  <a:extLst>
                    <a:ext uri="{9D8B030D-6E8A-4147-A177-3AD203B41FA5}">
                      <a16:colId xmlns:a16="http://schemas.microsoft.com/office/drawing/2014/main" xmlns="" val="2535246770"/>
                    </a:ext>
                  </a:extLst>
                </a:gridCol>
                <a:gridCol w="849852">
                  <a:extLst>
                    <a:ext uri="{9D8B030D-6E8A-4147-A177-3AD203B41FA5}">
                      <a16:colId xmlns:a16="http://schemas.microsoft.com/office/drawing/2014/main" xmlns="" val="2781420795"/>
                    </a:ext>
                  </a:extLst>
                </a:gridCol>
              </a:tblGrid>
              <a:tr h="21181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부서명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직급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연차기간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부여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휴가일수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잔여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휴가일수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3561147"/>
                  </a:ext>
                </a:extLst>
              </a:tr>
              <a:tr h="33891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시설팀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박지수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2021.1.27.~2021.1.27.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5495777"/>
                  </a:ext>
                </a:extLst>
              </a:tr>
              <a:tr h="21181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관리팀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이미정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2021.1.25.~2021.1.25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662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51712945"/>
                  </a:ext>
                </a:extLst>
              </a:tr>
              <a:tr h="30725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D2FC6A9-0AAC-4195-9DCC-BED31C8436F9}"/>
              </a:ext>
            </a:extLst>
          </p:cNvPr>
          <p:cNvGrpSpPr/>
          <p:nvPr/>
        </p:nvGrpSpPr>
        <p:grpSpPr>
          <a:xfrm>
            <a:off x="1668145" y="1410730"/>
            <a:ext cx="5291819" cy="690442"/>
            <a:chOff x="1658802" y="1971201"/>
            <a:chExt cx="5291819" cy="69044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1C1BE305-F621-4707-B425-65F1B225B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6997"/>
            <a:stretch/>
          </p:blipFill>
          <p:spPr>
            <a:xfrm>
              <a:off x="1658802" y="1971201"/>
              <a:ext cx="5291819" cy="690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26BF380D-2F03-4850-9268-55AAE41C0C87}"/>
                </a:ext>
              </a:extLst>
            </p:cNvPr>
            <p:cNvSpPr/>
            <p:nvPr/>
          </p:nvSpPr>
          <p:spPr>
            <a:xfrm>
              <a:off x="2577504" y="2276872"/>
              <a:ext cx="914376" cy="252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C455EB37-0371-4110-9E33-F7B8B099D124}"/>
                </a:ext>
              </a:extLst>
            </p:cNvPr>
            <p:cNvSpPr/>
            <p:nvPr/>
          </p:nvSpPr>
          <p:spPr>
            <a:xfrm>
              <a:off x="4114812" y="2271624"/>
              <a:ext cx="2185380" cy="252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1B4F17BC-0583-4C81-8490-8E973938B881}"/>
              </a:ext>
            </a:extLst>
          </p:cNvPr>
          <p:cNvSpPr/>
          <p:nvPr/>
        </p:nvSpPr>
        <p:spPr>
          <a:xfrm>
            <a:off x="1676803" y="1543385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60A73F1-5191-41E4-9615-F81C321C474E}"/>
              </a:ext>
            </a:extLst>
          </p:cNvPr>
          <p:cNvSpPr txBox="1"/>
          <p:nvPr/>
        </p:nvSpPr>
        <p:spPr>
          <a:xfrm>
            <a:off x="6135030" y="2233200"/>
            <a:ext cx="648072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휴가신청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45B30D35-EC2F-4D75-A812-98F697B4F518}"/>
              </a:ext>
            </a:extLst>
          </p:cNvPr>
          <p:cNvSpPr/>
          <p:nvPr/>
        </p:nvSpPr>
        <p:spPr>
          <a:xfrm>
            <a:off x="1938797" y="4617132"/>
            <a:ext cx="4312575" cy="1264384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97455570-3AC3-4FB1-915D-9A84E99EC24D}"/>
              </a:ext>
            </a:extLst>
          </p:cNvPr>
          <p:cNvSpPr/>
          <p:nvPr/>
        </p:nvSpPr>
        <p:spPr>
          <a:xfrm>
            <a:off x="1819675" y="4671671"/>
            <a:ext cx="1013045" cy="386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휴가 신청</a:t>
            </a:r>
            <a:endParaRPr lang="en-US" altLang="ko-KR" sz="105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B73C3959-E880-42FE-94D6-06EC057EA921}"/>
              </a:ext>
            </a:extLst>
          </p:cNvPr>
          <p:cNvSpPr/>
          <p:nvPr/>
        </p:nvSpPr>
        <p:spPr>
          <a:xfrm>
            <a:off x="1966851" y="5397622"/>
            <a:ext cx="1013045" cy="386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일자 선택</a:t>
            </a:r>
            <a:endParaRPr lang="en-US" altLang="ko-KR" sz="105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848C7E60-ACE8-4FD7-8186-AF16A1C1F6AC}"/>
              </a:ext>
            </a:extLst>
          </p:cNvPr>
          <p:cNvSpPr/>
          <p:nvPr/>
        </p:nvSpPr>
        <p:spPr>
          <a:xfrm>
            <a:off x="2850963" y="5364214"/>
            <a:ext cx="955819" cy="28849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E6591C83-57B8-4A7B-9845-7CF01FEEBEE1}"/>
              </a:ext>
            </a:extLst>
          </p:cNvPr>
          <p:cNvSpPr/>
          <p:nvPr/>
        </p:nvSpPr>
        <p:spPr>
          <a:xfrm>
            <a:off x="3480509" y="5315283"/>
            <a:ext cx="1013045" cy="386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</a:rPr>
              <a:t>~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45469562-E6CB-4E12-8369-B3DC48F7C3EC}"/>
              </a:ext>
            </a:extLst>
          </p:cNvPr>
          <p:cNvSpPr/>
          <p:nvPr/>
        </p:nvSpPr>
        <p:spPr>
          <a:xfrm>
            <a:off x="4167281" y="5356799"/>
            <a:ext cx="955819" cy="28849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8CA3CD55-B92A-4CA1-B513-7C33C4C114D9}"/>
              </a:ext>
            </a:extLst>
          </p:cNvPr>
          <p:cNvSpPr/>
          <p:nvPr/>
        </p:nvSpPr>
        <p:spPr>
          <a:xfrm>
            <a:off x="2025407" y="5011264"/>
            <a:ext cx="3684177" cy="386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ysClr val="windowText" lastClr="000000"/>
                </a:solidFill>
              </a:rPr>
              <a:t>이름 </a:t>
            </a:r>
            <a:r>
              <a:rPr lang="en-US" altLang="ko-KR" sz="105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050" dirty="0">
                <a:solidFill>
                  <a:sysClr val="windowText" lastClr="000000"/>
                </a:solidFill>
              </a:rPr>
              <a:t>이미정   부여 휴가일 </a:t>
            </a:r>
            <a:r>
              <a:rPr lang="en-US" altLang="ko-KR" sz="1050" dirty="0">
                <a:solidFill>
                  <a:sysClr val="windowText" lastClr="000000"/>
                </a:solidFill>
              </a:rPr>
              <a:t>: 11</a:t>
            </a:r>
            <a:r>
              <a:rPr lang="ko-KR" altLang="en-US" sz="1050" dirty="0">
                <a:solidFill>
                  <a:sysClr val="windowText" lastClr="000000"/>
                </a:solidFill>
              </a:rPr>
              <a:t>일</a:t>
            </a:r>
            <a:r>
              <a:rPr lang="en-US" altLang="ko-KR" sz="105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050" dirty="0">
                <a:solidFill>
                  <a:sysClr val="windowText" lastClr="000000"/>
                </a:solidFill>
              </a:rPr>
              <a:t> 잔여휴가일 </a:t>
            </a:r>
            <a:r>
              <a:rPr lang="en-US" altLang="ko-KR" sz="1050" dirty="0">
                <a:solidFill>
                  <a:sysClr val="windowText" lastClr="000000"/>
                </a:solidFill>
              </a:rPr>
              <a:t>: 4</a:t>
            </a:r>
            <a:r>
              <a:rPr lang="ko-KR" altLang="en-US" sz="1050" dirty="0">
                <a:solidFill>
                  <a:sysClr val="windowText" lastClr="000000"/>
                </a:solidFill>
              </a:rPr>
              <a:t>일</a:t>
            </a:r>
            <a:endParaRPr lang="en-US" altLang="ko-KR" sz="1050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B69EEE6-7E4F-43CD-AA6F-DDD61D040450}"/>
              </a:ext>
            </a:extLst>
          </p:cNvPr>
          <p:cNvSpPr txBox="1"/>
          <p:nvPr/>
        </p:nvSpPr>
        <p:spPr>
          <a:xfrm>
            <a:off x="5709585" y="4694132"/>
            <a:ext cx="505783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등록</a:t>
            </a:r>
            <a:endParaRPr lang="ko-KR" altLang="en-US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B9AEA01-9D44-420C-ACF0-08A4313242C1}"/>
              </a:ext>
            </a:extLst>
          </p:cNvPr>
          <p:cNvSpPr txBox="1"/>
          <p:nvPr/>
        </p:nvSpPr>
        <p:spPr>
          <a:xfrm>
            <a:off x="4622686" y="2234477"/>
            <a:ext cx="648072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3688699-BDFA-4C0E-8431-4E02FE344A74}"/>
              </a:ext>
            </a:extLst>
          </p:cNvPr>
          <p:cNvSpPr txBox="1"/>
          <p:nvPr/>
        </p:nvSpPr>
        <p:spPr>
          <a:xfrm>
            <a:off x="5385549" y="2225963"/>
            <a:ext cx="648072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F4A2B37F-9F94-4F65-9CFE-E87E0E4F66F0}"/>
              </a:ext>
            </a:extLst>
          </p:cNvPr>
          <p:cNvSpPr/>
          <p:nvPr/>
        </p:nvSpPr>
        <p:spPr>
          <a:xfrm>
            <a:off x="4507895" y="217745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2F5A650A-C64F-4D9A-948B-01EF16CA1D3B}"/>
              </a:ext>
            </a:extLst>
          </p:cNvPr>
          <p:cNvSpPr/>
          <p:nvPr/>
        </p:nvSpPr>
        <p:spPr>
          <a:xfrm>
            <a:off x="5278054" y="214207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55FC11B9-B687-4F12-A3C2-595B8A1616A8}"/>
              </a:ext>
            </a:extLst>
          </p:cNvPr>
          <p:cNvSpPr/>
          <p:nvPr/>
        </p:nvSpPr>
        <p:spPr>
          <a:xfrm>
            <a:off x="6033621" y="214207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1CA24D89-4DFE-4A17-AFEE-11DBB9A5E150}"/>
              </a:ext>
            </a:extLst>
          </p:cNvPr>
          <p:cNvSpPr/>
          <p:nvPr/>
        </p:nvSpPr>
        <p:spPr>
          <a:xfrm>
            <a:off x="1821639" y="450127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22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2543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현장직원근무표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인사/근태관리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근태관리&gt;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현장직원근무표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현장직원근무표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0" name="TextBox 45">
            <a:extLst>
              <a:ext uri="{FF2B5EF4-FFF2-40B4-BE49-F238E27FC236}">
                <a16:creationId xmlns:a16="http://schemas.microsoft.com/office/drawing/2014/main" xmlns="" id="{5B4DD68A-A65A-4BE2-9718-CF26A1BA2DA3}"/>
              </a:ext>
            </a:extLst>
          </p:cNvPr>
          <p:cNvSpPr txBox="1"/>
          <p:nvPr/>
        </p:nvSpPr>
        <p:spPr>
          <a:xfrm>
            <a:off x="2203927" y="1792223"/>
            <a:ext cx="13309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현장직원근무표</a:t>
            </a:r>
          </a:p>
        </p:txBody>
      </p:sp>
      <p:sp>
        <p:nvSpPr>
          <p:cNvPr id="43" name="TextBox 45">
            <a:extLst>
              <a:ext uri="{FF2B5EF4-FFF2-40B4-BE49-F238E27FC236}">
                <a16:creationId xmlns:a16="http://schemas.microsoft.com/office/drawing/2014/main" xmlns="" id="{36BFAF43-40C5-460C-B06B-824BDA1A3582}"/>
              </a:ext>
            </a:extLst>
          </p:cNvPr>
          <p:cNvSpPr txBox="1"/>
          <p:nvPr/>
        </p:nvSpPr>
        <p:spPr>
          <a:xfrm>
            <a:off x="3743120" y="5019546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xmlns="" id="{065DEB65-CEA3-4A22-97B8-26B05392C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28967"/>
              </p:ext>
            </p:extLst>
          </p:nvPr>
        </p:nvGraphicFramePr>
        <p:xfrm>
          <a:off x="2232933" y="2216089"/>
          <a:ext cx="4212315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06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74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월 현장직원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근무표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이직원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2021.1.2.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월 현장직원 </a:t>
                      </a: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근무표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이직원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2020.12.5.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5" name="TextBox 45">
            <a:extLst>
              <a:ext uri="{FF2B5EF4-FFF2-40B4-BE49-F238E27FC236}">
                <a16:creationId xmlns:a16="http://schemas.microsoft.com/office/drawing/2014/main" xmlns="" id="{F2BC8569-3D62-47EE-BA93-B5BB07530E94}"/>
              </a:ext>
            </a:extLst>
          </p:cNvPr>
          <p:cNvSpPr txBox="1"/>
          <p:nvPr/>
        </p:nvSpPr>
        <p:spPr>
          <a:xfrm>
            <a:off x="6029217" y="185047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9059C9B-11A0-4691-A152-F833700C4120}"/>
              </a:ext>
            </a:extLst>
          </p:cNvPr>
          <p:cNvSpPr txBox="1"/>
          <p:nvPr/>
        </p:nvSpPr>
        <p:spPr>
          <a:xfrm>
            <a:off x="2940487" y="5523602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xmlns="" id="{AC15618F-68E0-464A-8B20-F02DBBCE78E5}"/>
              </a:ext>
            </a:extLst>
          </p:cNvPr>
          <p:cNvSpPr txBox="1"/>
          <p:nvPr/>
        </p:nvSpPr>
        <p:spPr>
          <a:xfrm>
            <a:off x="2496381" y="5523602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제목</a:t>
            </a:r>
            <a:endParaRPr lang="ko-KR" altLang="en-US" sz="900" dirty="0"/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xmlns="" id="{B7A4FCAF-A0F5-4D24-8CDE-8F768B2F0899}"/>
              </a:ext>
            </a:extLst>
          </p:cNvPr>
          <p:cNvSpPr txBox="1"/>
          <p:nvPr/>
        </p:nvSpPr>
        <p:spPr>
          <a:xfrm>
            <a:off x="6144843" y="5523602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xmlns="" id="{ADB6E40B-D6DB-4C30-98A8-6780B9C7D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24252"/>
              </p:ext>
            </p:extLst>
          </p:nvPr>
        </p:nvGraphicFramePr>
        <p:xfrm>
          <a:off x="7082681" y="2540"/>
          <a:ext cx="2061827" cy="2851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게시판 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제목으로 검색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등록버튼을 눌러 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처리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3981162"/>
                  </a:ext>
                </a:extLst>
              </a:tr>
              <a:tr h="429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눌러 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42383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현장직원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게시 게시판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F3BD2C5-EBA7-480B-AD4B-CA3AA1C39024}"/>
              </a:ext>
            </a:extLst>
          </p:cNvPr>
          <p:cNvSpPr/>
          <p:nvPr/>
        </p:nvSpPr>
        <p:spPr>
          <a:xfrm>
            <a:off x="0" y="4365104"/>
            <a:ext cx="1501780" cy="1163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EF03EE59-BCD3-4628-93FE-7F1F8A76F51B}"/>
              </a:ext>
            </a:extLst>
          </p:cNvPr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2CCCEF7-0E19-40DF-8B08-891D26D02AAF}"/>
              </a:ext>
            </a:extLst>
          </p:cNvPr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A5EAB4D-4104-45FC-B397-5B2F23F4AF34}"/>
              </a:ext>
            </a:extLst>
          </p:cNvPr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579BD89-3190-4AF3-BF0C-205CE3BB130B}"/>
              </a:ext>
            </a:extLst>
          </p:cNvPr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29B50651-80FD-4E61-98C0-607C808AF59B}"/>
              </a:ext>
            </a:extLst>
          </p:cNvPr>
          <p:cNvSpPr txBox="1"/>
          <p:nvPr/>
        </p:nvSpPr>
        <p:spPr>
          <a:xfrm>
            <a:off x="-324544" y="4617132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ㄴ인사관리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33737B8-53DC-4039-8905-F7616DB79456}"/>
              </a:ext>
            </a:extLst>
          </p:cNvPr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F3369C-B146-49C9-8826-210BFD385585}"/>
              </a:ext>
            </a:extLst>
          </p:cNvPr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C3221116-2513-4FDC-ACBE-80A6FC3131DD}"/>
              </a:ext>
            </a:extLst>
          </p:cNvPr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03A09DC-674B-49EC-92E1-256937132FEC}"/>
              </a:ext>
            </a:extLst>
          </p:cNvPr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09D6DFF-ECF9-4E4D-AD3F-1359B5E6CF10}"/>
              </a:ext>
            </a:extLst>
          </p:cNvPr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462EEA8-09C0-48F1-8BDD-CCEE4A2A89FA}"/>
              </a:ext>
            </a:extLst>
          </p:cNvPr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D1BC1F7-CC26-4D54-9DF7-33610EA8ACCB}"/>
              </a:ext>
            </a:extLst>
          </p:cNvPr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020D98A7-FC5D-4347-9AA0-9340C18889A8}"/>
              </a:ext>
            </a:extLst>
          </p:cNvPr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8D9CB028-F358-46F7-B7CB-616F97892BB5}"/>
              </a:ext>
            </a:extLst>
          </p:cNvPr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D7CA4B0-0D30-445A-B809-B0E069430ED0}"/>
              </a:ext>
            </a:extLst>
          </p:cNvPr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5B3821B6-5A9C-4389-BD15-698715767161}"/>
              </a:ext>
            </a:extLst>
          </p:cNvPr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AA8FF68-698C-4604-B985-3542DD320D90}"/>
              </a:ext>
            </a:extLst>
          </p:cNvPr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8C6B912-EEC9-4AF8-884E-FD51BE32275A}"/>
              </a:ext>
            </a:extLst>
          </p:cNvPr>
          <p:cNvSpPr txBox="1"/>
          <p:nvPr/>
        </p:nvSpPr>
        <p:spPr>
          <a:xfrm>
            <a:off x="0" y="5491947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62640B5A-6675-48F1-9F1A-9D0263C4882B}"/>
              </a:ext>
            </a:extLst>
          </p:cNvPr>
          <p:cNvSpPr txBox="1"/>
          <p:nvPr/>
        </p:nvSpPr>
        <p:spPr>
          <a:xfrm>
            <a:off x="26468" y="5768946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75" name="TextBox 19">
            <a:extLst>
              <a:ext uri="{FF2B5EF4-FFF2-40B4-BE49-F238E27FC236}">
                <a16:creationId xmlns:a16="http://schemas.microsoft.com/office/drawing/2014/main" xmlns="" id="{E673EFC0-8F1B-4D04-83EA-480E4C024C70}"/>
              </a:ext>
            </a:extLst>
          </p:cNvPr>
          <p:cNvSpPr txBox="1"/>
          <p:nvPr/>
        </p:nvSpPr>
        <p:spPr>
          <a:xfrm>
            <a:off x="-108520" y="4869160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ㄴ근태관리</a:t>
            </a:r>
          </a:p>
        </p:txBody>
      </p:sp>
      <p:sp>
        <p:nvSpPr>
          <p:cNvPr id="76" name="TextBox 19">
            <a:extLst>
              <a:ext uri="{FF2B5EF4-FFF2-40B4-BE49-F238E27FC236}">
                <a16:creationId xmlns:a16="http://schemas.microsoft.com/office/drawing/2014/main" xmlns="" id="{B3517DCA-B738-4A97-A63C-B0B44D71D035}"/>
              </a:ext>
            </a:extLst>
          </p:cNvPr>
          <p:cNvSpPr txBox="1"/>
          <p:nvPr/>
        </p:nvSpPr>
        <p:spPr>
          <a:xfrm>
            <a:off x="-36512" y="5049180"/>
            <a:ext cx="1404156" cy="26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ㄴ휴가일수계산</a:t>
            </a:r>
          </a:p>
        </p:txBody>
      </p:sp>
      <p:sp>
        <p:nvSpPr>
          <p:cNvPr id="77" name="TextBox 19">
            <a:extLst>
              <a:ext uri="{FF2B5EF4-FFF2-40B4-BE49-F238E27FC236}">
                <a16:creationId xmlns:a16="http://schemas.microsoft.com/office/drawing/2014/main" xmlns="" id="{CB999F72-E0D4-474A-9ABC-20F1501FA248}"/>
              </a:ext>
            </a:extLst>
          </p:cNvPr>
          <p:cNvSpPr txBox="1"/>
          <p:nvPr/>
        </p:nvSpPr>
        <p:spPr>
          <a:xfrm>
            <a:off x="108012" y="5281693"/>
            <a:ext cx="1403648" cy="27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ㄴ현장직원근무표 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D17F125F-0AF3-4F60-B8EA-F8C94B58A8F6}"/>
              </a:ext>
            </a:extLst>
          </p:cNvPr>
          <p:cNvSpPr/>
          <p:nvPr/>
        </p:nvSpPr>
        <p:spPr>
          <a:xfrm>
            <a:off x="2316956" y="540806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DA795541-77CC-4E18-8D92-65685AE4B54A}"/>
              </a:ext>
            </a:extLst>
          </p:cNvPr>
          <p:cNvSpPr/>
          <p:nvPr/>
        </p:nvSpPr>
        <p:spPr>
          <a:xfrm>
            <a:off x="3486394" y="496170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6B1E84ED-E3B2-495F-ADA9-4515A0483BB9}"/>
              </a:ext>
            </a:extLst>
          </p:cNvPr>
          <p:cNvSpPr/>
          <p:nvPr/>
        </p:nvSpPr>
        <p:spPr>
          <a:xfrm>
            <a:off x="1970175" y="191354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E1EA5051-9436-4A39-8CA4-64EAEA8E6485}"/>
              </a:ext>
            </a:extLst>
          </p:cNvPr>
          <p:cNvSpPr/>
          <p:nvPr/>
        </p:nvSpPr>
        <p:spPr>
          <a:xfrm>
            <a:off x="5844935" y="1818755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D2052E03-5E3B-4791-A986-6FEE2F9C7B72}"/>
              </a:ext>
            </a:extLst>
          </p:cNvPr>
          <p:cNvSpPr/>
          <p:nvPr/>
        </p:nvSpPr>
        <p:spPr>
          <a:xfrm>
            <a:off x="2785520" y="244499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906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35992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목록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문의하기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782660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문의하기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 및 프로그램 이용관련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조회하고 문의하기로 이동할 수 있는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8" name="직사각형 90"/>
          <p:cNvSpPr/>
          <p:nvPr/>
        </p:nvSpPr>
        <p:spPr>
          <a:xfrm>
            <a:off x="35496" y="1232756"/>
            <a:ext cx="6264696" cy="4320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89"/>
          <p:cNvSpPr txBox="1"/>
          <p:nvPr/>
        </p:nvSpPr>
        <p:spPr>
          <a:xfrm>
            <a:off x="1772821" y="1329010"/>
            <a:ext cx="782955" cy="224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프로그램 소개</a:t>
            </a:r>
          </a:p>
        </p:txBody>
      </p:sp>
      <p:sp>
        <p:nvSpPr>
          <p:cNvPr id="40" name="TextBox 89"/>
          <p:cNvSpPr txBox="1"/>
          <p:nvPr/>
        </p:nvSpPr>
        <p:spPr>
          <a:xfrm>
            <a:off x="2777894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회원관리</a:t>
            </a:r>
          </a:p>
        </p:txBody>
      </p:sp>
      <p:sp>
        <p:nvSpPr>
          <p:cNvPr id="41" name="TextBox 89"/>
          <p:cNvSpPr txBox="1"/>
          <p:nvPr/>
        </p:nvSpPr>
        <p:spPr>
          <a:xfrm>
            <a:off x="35613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문의하기</a:t>
            </a:r>
          </a:p>
        </p:txBody>
      </p:sp>
      <p:sp>
        <p:nvSpPr>
          <p:cNvPr id="42" name="TextBox 89"/>
          <p:cNvSpPr txBox="1"/>
          <p:nvPr/>
        </p:nvSpPr>
        <p:spPr>
          <a:xfrm>
            <a:off x="42852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공지사항</a:t>
            </a:r>
          </a:p>
        </p:txBody>
      </p:sp>
      <p:sp>
        <p:nvSpPr>
          <p:cNvPr id="13" name="TextBox 45"/>
          <p:cNvSpPr txBox="1"/>
          <p:nvPr/>
        </p:nvSpPr>
        <p:spPr>
          <a:xfrm>
            <a:off x="216177" y="2008513"/>
            <a:ext cx="11415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문의 및 답변</a:t>
            </a:r>
            <a:endParaRPr lang="ko-KR" altLang="en-US" sz="1100" dirty="0"/>
          </a:p>
        </p:txBody>
      </p:sp>
      <p:sp>
        <p:nvSpPr>
          <p:cNvPr id="14" name="TextBox 45"/>
          <p:cNvSpPr txBox="1"/>
          <p:nvPr/>
        </p:nvSpPr>
        <p:spPr>
          <a:xfrm>
            <a:off x="2555776" y="5004943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561425"/>
              </p:ext>
            </p:extLst>
          </p:nvPr>
        </p:nvGraphicFramePr>
        <p:xfrm>
          <a:off x="107504" y="2342368"/>
          <a:ext cx="6192688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6" name="TextBox 45"/>
          <p:cNvSpPr txBox="1"/>
          <p:nvPr/>
        </p:nvSpPr>
        <p:spPr>
          <a:xfrm>
            <a:off x="5544108" y="2008513"/>
            <a:ext cx="64633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문의하기</a:t>
            </a:r>
          </a:p>
        </p:txBody>
      </p:sp>
      <p:sp>
        <p:nvSpPr>
          <p:cNvPr id="17" name="TextBox 45"/>
          <p:cNvSpPr txBox="1"/>
          <p:nvPr/>
        </p:nvSpPr>
        <p:spPr>
          <a:xfrm>
            <a:off x="1753143" y="5508999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18" name="TextBox 45"/>
          <p:cNvSpPr txBox="1"/>
          <p:nvPr/>
        </p:nvSpPr>
        <p:spPr>
          <a:xfrm>
            <a:off x="1033063" y="5508999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19" name="TextBox 45"/>
          <p:cNvSpPr txBox="1"/>
          <p:nvPr/>
        </p:nvSpPr>
        <p:spPr>
          <a:xfrm>
            <a:off x="4957499" y="5508999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230447" y="2035748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257766" y="2006283"/>
            <a:ext cx="240772" cy="215444"/>
            <a:chOff x="292829" y="1695755"/>
            <a:chExt cx="240772" cy="215444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2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현장직원근무표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인사/근태관리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근태관리&gt;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현장직원근무표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현장직원근무표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F5BF4EC-595D-4E3C-B9DF-4B7377DC8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71" y="3451857"/>
            <a:ext cx="2061828" cy="2820377"/>
          </a:xfrm>
          <a:prstGeom prst="rect">
            <a:avLst/>
          </a:prstGeom>
        </p:spPr>
      </p:pic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xmlns="" id="{528FF088-A96E-4302-AD43-F6EC3073E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359500"/>
              </p:ext>
            </p:extLst>
          </p:nvPr>
        </p:nvGraphicFramePr>
        <p:xfrm>
          <a:off x="1619674" y="2240868"/>
          <a:ext cx="5328590" cy="216786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401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글번호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3561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월 현장직원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근무표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5495777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이직원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2021.1.15.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51712945"/>
                  </a:ext>
                </a:extLst>
              </a:tr>
              <a:tr h="74178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월 현장직원 근무표를 아래에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첨부하오니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참고해 주시기 바랍니다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168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첨부파일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[00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아파트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] 2021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근무표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 pdf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1364094"/>
                  </a:ext>
                </a:extLst>
              </a:tr>
            </a:tbl>
          </a:graphicData>
        </a:graphic>
      </p:graphicFrame>
      <p:sp>
        <p:nvSpPr>
          <p:cNvPr id="56" name="TextBox 45">
            <a:extLst>
              <a:ext uri="{FF2B5EF4-FFF2-40B4-BE49-F238E27FC236}">
                <a16:creationId xmlns:a16="http://schemas.microsoft.com/office/drawing/2014/main" xmlns="" id="{06A347D5-E17D-42A8-B4FE-25B644799CF6}"/>
              </a:ext>
            </a:extLst>
          </p:cNvPr>
          <p:cNvSpPr txBox="1"/>
          <p:nvPr/>
        </p:nvSpPr>
        <p:spPr>
          <a:xfrm>
            <a:off x="4364251" y="481301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목록</a:t>
            </a:r>
          </a:p>
        </p:txBody>
      </p:sp>
      <p:sp>
        <p:nvSpPr>
          <p:cNvPr id="57" name="TextBox 45">
            <a:extLst>
              <a:ext uri="{FF2B5EF4-FFF2-40B4-BE49-F238E27FC236}">
                <a16:creationId xmlns:a16="http://schemas.microsoft.com/office/drawing/2014/main" xmlns="" id="{585D80EE-9745-4229-80BC-7328CF13FA0D}"/>
              </a:ext>
            </a:extLst>
          </p:cNvPr>
          <p:cNvSpPr txBox="1"/>
          <p:nvPr/>
        </p:nvSpPr>
        <p:spPr>
          <a:xfrm>
            <a:off x="5868144" y="1805632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58" name="TextBox 45">
            <a:extLst>
              <a:ext uri="{FF2B5EF4-FFF2-40B4-BE49-F238E27FC236}">
                <a16:creationId xmlns:a16="http://schemas.microsoft.com/office/drawing/2014/main" xmlns="" id="{4874E0D6-132D-498C-96F4-04F5F0902A7D}"/>
              </a:ext>
            </a:extLst>
          </p:cNvPr>
          <p:cNvSpPr txBox="1"/>
          <p:nvPr/>
        </p:nvSpPr>
        <p:spPr>
          <a:xfrm>
            <a:off x="6392226" y="179241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  <a:endParaRPr lang="ko-KR" altLang="en-US" sz="900" dirty="0"/>
          </a:p>
        </p:txBody>
      </p:sp>
      <p:sp>
        <p:nvSpPr>
          <p:cNvPr id="63" name="TextBox 45">
            <a:extLst>
              <a:ext uri="{FF2B5EF4-FFF2-40B4-BE49-F238E27FC236}">
                <a16:creationId xmlns:a16="http://schemas.microsoft.com/office/drawing/2014/main" xmlns="" id="{741737DD-E304-42DD-919B-A26E501B0FFE}"/>
              </a:ext>
            </a:extLst>
          </p:cNvPr>
          <p:cNvSpPr txBox="1"/>
          <p:nvPr/>
        </p:nvSpPr>
        <p:spPr>
          <a:xfrm flipH="1">
            <a:off x="5068078" y="3921917"/>
            <a:ext cx="713663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다운로드</a:t>
            </a:r>
            <a:endParaRPr lang="ko-KR" altLang="en-US" sz="900" dirty="0"/>
          </a:p>
        </p:txBody>
      </p:sp>
      <p:sp>
        <p:nvSpPr>
          <p:cNvPr id="64" name="TextBox 45">
            <a:extLst>
              <a:ext uri="{FF2B5EF4-FFF2-40B4-BE49-F238E27FC236}">
                <a16:creationId xmlns:a16="http://schemas.microsoft.com/office/drawing/2014/main" xmlns="" id="{193BE157-DC03-44BE-9AB2-C29660816965}"/>
              </a:ext>
            </a:extLst>
          </p:cNvPr>
          <p:cNvSpPr txBox="1"/>
          <p:nvPr/>
        </p:nvSpPr>
        <p:spPr>
          <a:xfrm>
            <a:off x="1535007" y="1751931"/>
            <a:ext cx="13309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현장직원근무표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339B2BFB-6CAC-4378-9355-489E3F17BBAB}"/>
              </a:ext>
            </a:extLst>
          </p:cNvPr>
          <p:cNvSpPr/>
          <p:nvPr/>
        </p:nvSpPr>
        <p:spPr>
          <a:xfrm>
            <a:off x="0" y="4365104"/>
            <a:ext cx="1501780" cy="1163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9E2ECC56-8238-4A96-828C-51A4B1D475CE}"/>
              </a:ext>
            </a:extLst>
          </p:cNvPr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2CD4B03-BEC7-45C9-951F-68490BA6C254}"/>
              </a:ext>
            </a:extLst>
          </p:cNvPr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3E8467B5-E42B-4D0C-AD78-EC6C43A2522F}"/>
              </a:ext>
            </a:extLst>
          </p:cNvPr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A3F37A1D-2DD0-4FC4-A04E-206F15649E32}"/>
              </a:ext>
            </a:extLst>
          </p:cNvPr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85B126A-9974-49CE-B8FB-62BAB9B06BD4}"/>
              </a:ext>
            </a:extLst>
          </p:cNvPr>
          <p:cNvSpPr txBox="1"/>
          <p:nvPr/>
        </p:nvSpPr>
        <p:spPr>
          <a:xfrm>
            <a:off x="-324544" y="4617132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ㄴ인사관리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56B74B68-8947-4EBD-891C-F9BF93D1C2F6}"/>
              </a:ext>
            </a:extLst>
          </p:cNvPr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06B3032-D17F-40BE-93C5-FDF2A762B3C0}"/>
              </a:ext>
            </a:extLst>
          </p:cNvPr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5850378-60DC-4876-872D-4ACC8FC5F9B2}"/>
              </a:ext>
            </a:extLst>
          </p:cNvPr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7C9837C-7817-43FF-A901-6EB6BD42B847}"/>
              </a:ext>
            </a:extLst>
          </p:cNvPr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7060869B-306E-4030-A200-D1B68B69B6E7}"/>
              </a:ext>
            </a:extLst>
          </p:cNvPr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5C919C6C-43B8-499C-8F14-720575300C71}"/>
              </a:ext>
            </a:extLst>
          </p:cNvPr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F0869856-A277-42EB-ADF0-8547A5C0874E}"/>
              </a:ext>
            </a:extLst>
          </p:cNvPr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34DE3DAD-3F0A-49CC-B4B0-2235CEE5C728}"/>
              </a:ext>
            </a:extLst>
          </p:cNvPr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105730E8-2F07-4B80-8F92-B65195DFA6D8}"/>
              </a:ext>
            </a:extLst>
          </p:cNvPr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5CB1CEB0-1E0E-4924-8C05-8EF7EEB1177C}"/>
              </a:ext>
            </a:extLst>
          </p:cNvPr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3E28A6F-1A79-4AEA-838C-E4F0C3DCB8F7}"/>
              </a:ext>
            </a:extLst>
          </p:cNvPr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2CD362E3-D736-409D-84C9-E4F4EBDAD1B6}"/>
              </a:ext>
            </a:extLst>
          </p:cNvPr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E369E024-E176-4D94-BFC9-AC98090D38FF}"/>
              </a:ext>
            </a:extLst>
          </p:cNvPr>
          <p:cNvSpPr txBox="1"/>
          <p:nvPr/>
        </p:nvSpPr>
        <p:spPr>
          <a:xfrm>
            <a:off x="0" y="5491947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FD425C66-664F-4D5C-A302-1F5F343AB1B0}"/>
              </a:ext>
            </a:extLst>
          </p:cNvPr>
          <p:cNvSpPr txBox="1"/>
          <p:nvPr/>
        </p:nvSpPr>
        <p:spPr>
          <a:xfrm>
            <a:off x="26468" y="5768946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85" name="TextBox 19">
            <a:extLst>
              <a:ext uri="{FF2B5EF4-FFF2-40B4-BE49-F238E27FC236}">
                <a16:creationId xmlns:a16="http://schemas.microsoft.com/office/drawing/2014/main" xmlns="" id="{F032139C-98FA-4309-B756-3431F8BB1225}"/>
              </a:ext>
            </a:extLst>
          </p:cNvPr>
          <p:cNvSpPr txBox="1"/>
          <p:nvPr/>
        </p:nvSpPr>
        <p:spPr>
          <a:xfrm>
            <a:off x="-108520" y="4869160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ㄴ근태관리</a:t>
            </a:r>
          </a:p>
        </p:txBody>
      </p:sp>
      <p:sp>
        <p:nvSpPr>
          <p:cNvPr id="86" name="TextBox 19">
            <a:extLst>
              <a:ext uri="{FF2B5EF4-FFF2-40B4-BE49-F238E27FC236}">
                <a16:creationId xmlns:a16="http://schemas.microsoft.com/office/drawing/2014/main" xmlns="" id="{9B2E7A7D-79F9-4308-B713-0E71AC43287F}"/>
              </a:ext>
            </a:extLst>
          </p:cNvPr>
          <p:cNvSpPr txBox="1"/>
          <p:nvPr/>
        </p:nvSpPr>
        <p:spPr>
          <a:xfrm>
            <a:off x="-36512" y="5049180"/>
            <a:ext cx="1404156" cy="26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ㄴ휴가일수계산</a:t>
            </a:r>
          </a:p>
        </p:txBody>
      </p:sp>
      <p:sp>
        <p:nvSpPr>
          <p:cNvPr id="87" name="TextBox 19">
            <a:extLst>
              <a:ext uri="{FF2B5EF4-FFF2-40B4-BE49-F238E27FC236}">
                <a16:creationId xmlns:a16="http://schemas.microsoft.com/office/drawing/2014/main" xmlns="" id="{C2B59548-14BB-4EDD-9E77-9863DAE18660}"/>
              </a:ext>
            </a:extLst>
          </p:cNvPr>
          <p:cNvSpPr txBox="1"/>
          <p:nvPr/>
        </p:nvSpPr>
        <p:spPr>
          <a:xfrm>
            <a:off x="108012" y="5281693"/>
            <a:ext cx="1403648" cy="27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ㄴ현장직원근무표 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58D63BC7-92D4-4240-9CC2-E41639837972}"/>
              </a:ext>
            </a:extLst>
          </p:cNvPr>
          <p:cNvSpPr/>
          <p:nvPr/>
        </p:nvSpPr>
        <p:spPr>
          <a:xfrm>
            <a:off x="1639558" y="151239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xmlns="" id="{6444899C-8BD1-4151-BCB0-6E4349635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101361"/>
              </p:ext>
            </p:extLst>
          </p:nvPr>
        </p:nvGraphicFramePr>
        <p:xfrm>
          <a:off x="7082681" y="2540"/>
          <a:ext cx="2061827" cy="29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게시판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버튼을 눌러 내용 수정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눌러 글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6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8842187"/>
                  </a:ext>
                </a:extLst>
              </a:tr>
              <a:tr h="365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첨부파일 다운로드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947478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현장직원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게시판 글 상세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EE09B04A-FD12-4078-9BAC-A7472EF1FFA7}"/>
              </a:ext>
            </a:extLst>
          </p:cNvPr>
          <p:cNvSpPr/>
          <p:nvPr/>
        </p:nvSpPr>
        <p:spPr>
          <a:xfrm>
            <a:off x="5759560" y="173209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82BAF3CD-57D6-4BA4-AFC5-01F74609C7E4}"/>
              </a:ext>
            </a:extLst>
          </p:cNvPr>
          <p:cNvSpPr/>
          <p:nvPr/>
        </p:nvSpPr>
        <p:spPr>
          <a:xfrm>
            <a:off x="6267855" y="169791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3C5B0009-35DC-4D82-ABB2-B8BEBE5A0291}"/>
              </a:ext>
            </a:extLst>
          </p:cNvPr>
          <p:cNvSpPr/>
          <p:nvPr/>
        </p:nvSpPr>
        <p:spPr>
          <a:xfrm>
            <a:off x="4241735" y="474974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648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001080"/>
              </p:ext>
            </p:extLst>
          </p:nvPr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급여기본정보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급여/정산관리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급여관리&gt;급여기본정보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급여기본정보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617132"/>
            <a:ext cx="1501780" cy="11521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216532" y="549721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ㄴ정산관리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5733256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72008" y="5049180"/>
            <a:ext cx="1403648" cy="26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ㄴ급여기본정보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0" y="4797152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72008" y="5281384"/>
            <a:ext cx="1404156" cy="271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ㄴ급여지급대장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291538"/>
              </p:ext>
            </p:extLst>
          </p:nvPr>
        </p:nvGraphicFramePr>
        <p:xfrm>
          <a:off x="7082681" y="2540"/>
          <a:ext cx="2061827" cy="297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직원번호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성명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직급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은행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계좌번호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예금주를 확인할 수 있다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 버튼을 눌러 직원 기본정보 등록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직원번호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성명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직급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은행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계좌번호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예금주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3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수정할 직원을 체크한 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수정은 하나만 체크 가능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수정 버튼을 누르면 기본정보 수정됨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삭제할 직원을 체크한 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 버튼을 누르면 기본정보 삭제됨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845524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급여 기본정보 등록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713501B-6E2C-44EC-8678-90620215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86" y="1625766"/>
            <a:ext cx="5261198" cy="38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700835"/>
              </p:ext>
            </p:extLst>
          </p:nvPr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급여계산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급여/정산관리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급여관리&gt;급여계산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급여계산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617132"/>
            <a:ext cx="1501780" cy="11521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216532" y="549721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ㄴ정산관리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5733256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72008" y="5049180"/>
            <a:ext cx="1403648" cy="26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ㄴ급여기본정보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0" y="4797152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72008" y="5281384"/>
            <a:ext cx="1404156" cy="271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ㄴ급여지급대장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1968"/>
              </p:ext>
            </p:extLst>
          </p:nvPr>
        </p:nvGraphicFramePr>
        <p:xfrm>
          <a:off x="7082681" y="2540"/>
          <a:ext cx="2061827" cy="3942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급여연월로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검색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 버튼을 눌러 직원 기본정보 등록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직원번호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성명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직급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기본급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직책수당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식대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연장근로수당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건강보험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국민연금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고용보험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소득세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지방소득세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7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수정할 직원을 체크한 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수정은 하나만 체크 가능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수정 버튼을 누르면 급여정보 수정됨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4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삭제할 직원을 체크한 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 버튼을 누르면 급여정보 삭제됨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2913295"/>
                  </a:ext>
                </a:extLst>
              </a:tr>
              <a:tr h="504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직원을 선택한 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명만 선택 가능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급여계산 버튼을 누르면 지급총액에서 공제총액을 뺀 실지급액이 계산됨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71984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실지급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급여 내역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EB45135-DC2C-474C-8F00-F1E789C8E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7"/>
          <a:stretch/>
        </p:blipFill>
        <p:spPr>
          <a:xfrm>
            <a:off x="1828640" y="1802164"/>
            <a:ext cx="4903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3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81176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급여지급대장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급여/정산관리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급여관리&gt;급여지급대장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급여지급대장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617132"/>
            <a:ext cx="1501780" cy="11521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216532" y="5497214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ㄴ정산관리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5733256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72008" y="5049180"/>
            <a:ext cx="1403648" cy="26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ㄴ급여기본정보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0" y="4797152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ㄴ급여관리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72008" y="5281384"/>
            <a:ext cx="1404156" cy="271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ㄴ급여지급대장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9CFA00C-D57A-477D-BF79-D9ABA2BA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8" t="13482"/>
          <a:stretch/>
        </p:blipFill>
        <p:spPr>
          <a:xfrm>
            <a:off x="2483768" y="2026817"/>
            <a:ext cx="3837734" cy="3708412"/>
          </a:xfrm>
          <a:prstGeom prst="rect">
            <a:avLst/>
          </a:prstGeom>
        </p:spPr>
      </p:pic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FE9F5E78-4FB3-459D-B2CE-0AF1E523B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767226"/>
              </p:ext>
            </p:extLst>
          </p:nvPr>
        </p:nvGraphicFramePr>
        <p:xfrm>
          <a:off x="7082681" y="2540"/>
          <a:ext cx="2061827" cy="3498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지급연월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직원번호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성명으로 검색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체크하여 상세보기 누르면 해당 직원의 해당 달 급여명세서를 확인할 수 있음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7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문서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PDF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4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인쇄 버튼을 눌러 급여명세서 인쇄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2913295"/>
                  </a:ext>
                </a:extLst>
              </a:tr>
              <a:tr h="504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닫기 버튼을 누르면 급여지급대장으로 이동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71984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16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급여지급대장 확인 및 급여명세서 확인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0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87346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퇴직정산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급여/정산관리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정산관리&gt;퇴직정산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퇴직정산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617132"/>
            <a:ext cx="1501780" cy="900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252028" y="5013176"/>
            <a:ext cx="1187624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ㄴ정산관리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548122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35496" y="5229200"/>
            <a:ext cx="1403648" cy="26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ㄴ퇴직정산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0" y="4797152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ㄴ급여관리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2D39DA3-1FB7-4B6B-9F1A-A61C3C3D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50"/>
          <a:stretch/>
        </p:blipFill>
        <p:spPr>
          <a:xfrm>
            <a:off x="1767367" y="1880828"/>
            <a:ext cx="5039658" cy="3799280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7A12E43B-90EA-48F8-AC6F-B5D204C0E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681533"/>
              </p:ext>
            </p:extLst>
          </p:nvPr>
        </p:nvGraphicFramePr>
        <p:xfrm>
          <a:off x="7082681" y="2540"/>
          <a:ext cx="2061827" cy="4123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퇴직일자는 마지막으로 근무한 날의 다음날짜를 기재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A. 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개월간 임금총액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세전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개월 임금총액 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7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시간당 통상임금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개월간 임금총액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/3)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 209(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 근로시간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통상임금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시간당 통상임금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* 8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근로시간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연차수당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통상임금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미사용 연차일수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연차수당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가산액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연차수당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* (3/12)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4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평균임금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퇴직일 이전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개월간 지급받은 임금총액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(A+B) /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퇴직일 이전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개월간의 총 일수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2913295"/>
                  </a:ext>
                </a:extLst>
              </a:tr>
              <a:tr h="504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퇴직금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평균임금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* 30(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*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재직일수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/365)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71984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16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 소속 직원 급여내역을 기초로 한 퇴직금 정산 내역 확인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AE27EA27-497A-4125-8604-852DABE901D6}"/>
              </a:ext>
            </a:extLst>
          </p:cNvPr>
          <p:cNvSpPr/>
          <p:nvPr/>
        </p:nvSpPr>
        <p:spPr>
          <a:xfrm>
            <a:off x="3378373" y="195416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4BE72FB5-9064-4827-9713-BF7BE31FA7D0}"/>
              </a:ext>
            </a:extLst>
          </p:cNvPr>
          <p:cNvSpPr/>
          <p:nvPr/>
        </p:nvSpPr>
        <p:spPr>
          <a:xfrm>
            <a:off x="2339752" y="384265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F3FB20F0-9E18-49D2-928E-ACB8AF71FE2B}"/>
              </a:ext>
            </a:extLst>
          </p:cNvPr>
          <p:cNvSpPr/>
          <p:nvPr/>
        </p:nvSpPr>
        <p:spPr>
          <a:xfrm>
            <a:off x="2339752" y="4142951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AEE90575-44DB-4084-8354-09D96531FE50}"/>
              </a:ext>
            </a:extLst>
          </p:cNvPr>
          <p:cNvSpPr/>
          <p:nvPr/>
        </p:nvSpPr>
        <p:spPr>
          <a:xfrm>
            <a:off x="2255868" y="506143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32CEA5F1-DD09-4526-8F85-6FAC03C7011B}"/>
              </a:ext>
            </a:extLst>
          </p:cNvPr>
          <p:cNvSpPr/>
          <p:nvPr/>
        </p:nvSpPr>
        <p:spPr>
          <a:xfrm>
            <a:off x="2255868" y="544664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xmlns="" id="{CA6FB466-FCDD-4AA8-8F55-2E5B9D7C6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12550"/>
              </p:ext>
            </p:extLst>
          </p:nvPr>
        </p:nvGraphicFramePr>
        <p:xfrm>
          <a:off x="7082681" y="2540"/>
          <a:ext cx="2061827" cy="255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요청글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눌러 글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7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접수 버튼을 눌러 신청 접수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27935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요청 글 상세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7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7833"/>
              </p:ext>
            </p:extLst>
          </p:nvPr>
        </p:nvGraphicFramePr>
        <p:xfrm>
          <a:off x="0" y="14144"/>
          <a:ext cx="7056450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일반게시판관리&gt;공지사항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797152"/>
            <a:ext cx="1501780" cy="1800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72516" y="5013176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481301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44524" y="5481228"/>
            <a:ext cx="1403648" cy="26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ㄴ아파트소식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143508" y="5265204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ㄴ공지사항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-144016" y="5679314"/>
            <a:ext cx="1403648" cy="271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ㄴ자유게시판 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-180528" y="5930014"/>
            <a:ext cx="1044116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-180528" y="6146038"/>
            <a:ext cx="1656184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5072"/>
              </p:ext>
            </p:extLst>
          </p:nvPr>
        </p:nvGraphicFramePr>
        <p:xfrm>
          <a:off x="7082681" y="2540"/>
          <a:ext cx="2061827" cy="2851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등록버튼을 눌러 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4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처리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3981162"/>
                  </a:ext>
                </a:extLst>
              </a:tr>
              <a:tr h="429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눌러 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42383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0" name="TextBox 45">
            <a:extLst>
              <a:ext uri="{FF2B5EF4-FFF2-40B4-BE49-F238E27FC236}">
                <a16:creationId xmlns:a16="http://schemas.microsoft.com/office/drawing/2014/main" xmlns="" id="{6F98270B-22CB-4E17-AC0C-78D21C952029}"/>
              </a:ext>
            </a:extLst>
          </p:cNvPr>
          <p:cNvSpPr txBox="1"/>
          <p:nvPr/>
        </p:nvSpPr>
        <p:spPr>
          <a:xfrm>
            <a:off x="2183978" y="1634909"/>
            <a:ext cx="791425" cy="2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공지사항</a:t>
            </a:r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xmlns="" id="{F67933CA-1352-482C-AD75-5CA505A319A7}"/>
              </a:ext>
            </a:extLst>
          </p:cNvPr>
          <p:cNvSpPr txBox="1"/>
          <p:nvPr/>
        </p:nvSpPr>
        <p:spPr>
          <a:xfrm>
            <a:off x="3694165" y="4785804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0192F110-493C-4E8A-BD4B-B12F3071F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881766"/>
              </p:ext>
            </p:extLst>
          </p:nvPr>
        </p:nvGraphicFramePr>
        <p:xfrm>
          <a:off x="2183978" y="1982347"/>
          <a:ext cx="4212315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06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74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홈페이지 리뉴얼 안내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이직원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2021.1.10.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입주민 사이트 점검 예정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이직원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2021.1.5.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3" name="TextBox 45">
            <a:extLst>
              <a:ext uri="{FF2B5EF4-FFF2-40B4-BE49-F238E27FC236}">
                <a16:creationId xmlns:a16="http://schemas.microsoft.com/office/drawing/2014/main" xmlns="" id="{39B3ABAE-B5CA-457A-9527-AF55BB909FA1}"/>
              </a:ext>
            </a:extLst>
          </p:cNvPr>
          <p:cNvSpPr txBox="1"/>
          <p:nvPr/>
        </p:nvSpPr>
        <p:spPr>
          <a:xfrm>
            <a:off x="5980262" y="1616736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44" name="TextBox 45">
            <a:extLst>
              <a:ext uri="{FF2B5EF4-FFF2-40B4-BE49-F238E27FC236}">
                <a16:creationId xmlns:a16="http://schemas.microsoft.com/office/drawing/2014/main" xmlns="" id="{E13622F8-9BE1-4D05-BF12-6F9162389834}"/>
              </a:ext>
            </a:extLst>
          </p:cNvPr>
          <p:cNvSpPr txBox="1"/>
          <p:nvPr/>
        </p:nvSpPr>
        <p:spPr>
          <a:xfrm>
            <a:off x="2891532" y="5289860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xmlns="" id="{E0597FAE-E2ED-4242-A6EF-75D62530DC31}"/>
              </a:ext>
            </a:extLst>
          </p:cNvPr>
          <p:cNvSpPr txBox="1"/>
          <p:nvPr/>
        </p:nvSpPr>
        <p:spPr>
          <a:xfrm>
            <a:off x="2171452" y="5289860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xmlns="" id="{9D7B6A9B-9D65-4271-AF08-518731675F5F}"/>
              </a:ext>
            </a:extLst>
          </p:cNvPr>
          <p:cNvSpPr txBox="1"/>
          <p:nvPr/>
        </p:nvSpPr>
        <p:spPr>
          <a:xfrm>
            <a:off x="6095888" y="5289860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CB750121-144D-49D9-92BF-764050CF6F86}"/>
              </a:ext>
            </a:extLst>
          </p:cNvPr>
          <p:cNvSpPr/>
          <p:nvPr/>
        </p:nvSpPr>
        <p:spPr>
          <a:xfrm>
            <a:off x="1919211" y="198507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0BE368D6-33A5-46D3-B9F1-0E6219B45381}"/>
              </a:ext>
            </a:extLst>
          </p:cNvPr>
          <p:cNvSpPr/>
          <p:nvPr/>
        </p:nvSpPr>
        <p:spPr>
          <a:xfrm>
            <a:off x="1926252" y="5124071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BBF41964-23E6-4286-A74E-25F3AE10EE73}"/>
              </a:ext>
            </a:extLst>
          </p:cNvPr>
          <p:cNvSpPr/>
          <p:nvPr/>
        </p:nvSpPr>
        <p:spPr>
          <a:xfrm>
            <a:off x="5896378" y="149006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006B7A86-7EB6-4C48-AF25-882846019F2C}"/>
              </a:ext>
            </a:extLst>
          </p:cNvPr>
          <p:cNvSpPr/>
          <p:nvPr/>
        </p:nvSpPr>
        <p:spPr>
          <a:xfrm>
            <a:off x="3598624" y="467085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BF67E4BE-916B-4B01-8110-251C3D741BA9}"/>
              </a:ext>
            </a:extLst>
          </p:cNvPr>
          <p:cNvSpPr/>
          <p:nvPr/>
        </p:nvSpPr>
        <p:spPr>
          <a:xfrm>
            <a:off x="2723764" y="2221287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441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56450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일반게시판관리&gt;공지사항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797152"/>
            <a:ext cx="1501780" cy="1800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72516" y="5013176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481301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44524" y="5481228"/>
            <a:ext cx="1403648" cy="26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ㄴ아파트소식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143508" y="5265204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ㄴ공지사항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-144016" y="5679314"/>
            <a:ext cx="1403648" cy="271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ㄴ자유게시판 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-180528" y="5930014"/>
            <a:ext cx="1044116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-180528" y="6146038"/>
            <a:ext cx="1656184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100694"/>
              </p:ext>
            </p:extLst>
          </p:nvPr>
        </p:nvGraphicFramePr>
        <p:xfrm>
          <a:off x="7082681" y="2540"/>
          <a:ext cx="2061827" cy="254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버튼을 눌러 내용 수정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눌러 글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4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88421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글 상세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0" name="TextBox 45">
            <a:extLst>
              <a:ext uri="{FF2B5EF4-FFF2-40B4-BE49-F238E27FC236}">
                <a16:creationId xmlns:a16="http://schemas.microsoft.com/office/drawing/2014/main" xmlns="" id="{7D9DA91D-E666-4608-BE37-5C072170BE63}"/>
              </a:ext>
            </a:extLst>
          </p:cNvPr>
          <p:cNvSpPr txBox="1"/>
          <p:nvPr/>
        </p:nvSpPr>
        <p:spPr>
          <a:xfrm>
            <a:off x="1632178" y="1801281"/>
            <a:ext cx="1799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공지사항</a:t>
            </a: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2E9ADFBD-7DAC-4979-8895-95671E6B7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90719"/>
              </p:ext>
            </p:extLst>
          </p:nvPr>
        </p:nvGraphicFramePr>
        <p:xfrm>
          <a:off x="1619674" y="2240868"/>
          <a:ext cx="5328590" cy="19377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401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글번호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3561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입주민 사이트 점검 예정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5495777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이직원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2021.1.15.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51712945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입주민 사이트 점검이 있을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예정이오니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참고바랍니다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2" name="TextBox 45">
            <a:extLst>
              <a:ext uri="{FF2B5EF4-FFF2-40B4-BE49-F238E27FC236}">
                <a16:creationId xmlns:a16="http://schemas.microsoft.com/office/drawing/2014/main" xmlns="" id="{75B35842-1E75-4134-AD18-1AE920AAEDA3}"/>
              </a:ext>
            </a:extLst>
          </p:cNvPr>
          <p:cNvSpPr txBox="1"/>
          <p:nvPr/>
        </p:nvSpPr>
        <p:spPr>
          <a:xfrm>
            <a:off x="4364251" y="481301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목록</a:t>
            </a:r>
          </a:p>
        </p:txBody>
      </p:sp>
      <p:sp>
        <p:nvSpPr>
          <p:cNvPr id="53" name="TextBox 45">
            <a:extLst>
              <a:ext uri="{FF2B5EF4-FFF2-40B4-BE49-F238E27FC236}">
                <a16:creationId xmlns:a16="http://schemas.microsoft.com/office/drawing/2014/main" xmlns="" id="{F542BF1A-C759-40A8-B3C3-5FD338EDA989}"/>
              </a:ext>
            </a:extLst>
          </p:cNvPr>
          <p:cNvSpPr txBox="1"/>
          <p:nvPr/>
        </p:nvSpPr>
        <p:spPr>
          <a:xfrm>
            <a:off x="5868144" y="1805632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sp>
        <p:nvSpPr>
          <p:cNvPr id="54" name="TextBox 45">
            <a:extLst>
              <a:ext uri="{FF2B5EF4-FFF2-40B4-BE49-F238E27FC236}">
                <a16:creationId xmlns:a16="http://schemas.microsoft.com/office/drawing/2014/main" xmlns="" id="{688008A4-12CE-49DE-9BB1-7828847F348C}"/>
              </a:ext>
            </a:extLst>
          </p:cNvPr>
          <p:cNvSpPr txBox="1"/>
          <p:nvPr/>
        </p:nvSpPr>
        <p:spPr>
          <a:xfrm>
            <a:off x="6392226" y="179241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  <a:endParaRPr lang="ko-KR" altLang="en-US" sz="9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371AF1D4-A61E-4116-95D3-BC891EB800B3}"/>
              </a:ext>
            </a:extLst>
          </p:cNvPr>
          <p:cNvSpPr/>
          <p:nvPr/>
        </p:nvSpPr>
        <p:spPr>
          <a:xfrm>
            <a:off x="1553530" y="209796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3E358B58-978E-4646-8520-C46AA1BBF07D}"/>
              </a:ext>
            </a:extLst>
          </p:cNvPr>
          <p:cNvSpPr/>
          <p:nvPr/>
        </p:nvSpPr>
        <p:spPr>
          <a:xfrm>
            <a:off x="5784260" y="170853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6E083A8C-CAF1-4353-B567-BF5B2D994F08}"/>
              </a:ext>
            </a:extLst>
          </p:cNvPr>
          <p:cNvSpPr/>
          <p:nvPr/>
        </p:nvSpPr>
        <p:spPr>
          <a:xfrm>
            <a:off x="6295227" y="1680445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D97022B6-1623-4C89-B44A-C5C4C8C056B1}"/>
              </a:ext>
            </a:extLst>
          </p:cNvPr>
          <p:cNvSpPr/>
          <p:nvPr/>
        </p:nvSpPr>
        <p:spPr>
          <a:xfrm>
            <a:off x="4208498" y="4717333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3343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128283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5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아파트소식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일반게시판관리&gt;아파트소식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아파트소식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797152"/>
            <a:ext cx="1501780" cy="1800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72516" y="5013176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481301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44524" y="5481228"/>
            <a:ext cx="1403648" cy="26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ㄴ아파트소식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143508" y="5265204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ㄴ공지사항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-144016" y="5679314"/>
            <a:ext cx="1403648" cy="271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ㄴ자유게시판 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-180528" y="5930014"/>
            <a:ext cx="1044116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-180528" y="6146038"/>
            <a:ext cx="1656184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363439"/>
              </p:ext>
            </p:extLst>
          </p:nvPr>
        </p:nvGraphicFramePr>
        <p:xfrm>
          <a:off x="7082681" y="2540"/>
          <a:ext cx="2061827" cy="254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 아파트 일정 조회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풀캘린더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날짜의 일정 클릭하여 소식 상세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3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96232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시설 유지보수 일정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단지 내 행사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EA1A6775-8F54-4DD6-80FF-3790FF9B8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66707"/>
              </p:ext>
            </p:extLst>
          </p:nvPr>
        </p:nvGraphicFramePr>
        <p:xfrm>
          <a:off x="2305272" y="1474570"/>
          <a:ext cx="3938746" cy="2985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24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Mon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Tue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Wed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Thu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Fri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Sat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18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718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565BFC2-385E-4CDD-BF1E-ABFF75E5A9B1}"/>
              </a:ext>
            </a:extLst>
          </p:cNvPr>
          <p:cNvSpPr txBox="1"/>
          <p:nvPr/>
        </p:nvSpPr>
        <p:spPr>
          <a:xfrm>
            <a:off x="3148446" y="115524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June 2016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C8614651-954B-4208-9F41-6DD7CA7D686C}"/>
              </a:ext>
            </a:extLst>
          </p:cNvPr>
          <p:cNvSpPr/>
          <p:nvPr/>
        </p:nvSpPr>
        <p:spPr>
          <a:xfrm>
            <a:off x="3974012" y="2408002"/>
            <a:ext cx="612839" cy="293040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천장 공사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0B86886-2552-4F83-BFA7-6B0C1322A17D}"/>
              </a:ext>
            </a:extLst>
          </p:cNvPr>
          <p:cNvSpPr/>
          <p:nvPr/>
        </p:nvSpPr>
        <p:spPr>
          <a:xfrm>
            <a:off x="5518782" y="5085184"/>
            <a:ext cx="611084" cy="24100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68EE83B-433E-4AC3-AE05-847161101281}"/>
              </a:ext>
            </a:extLst>
          </p:cNvPr>
          <p:cNvSpPr/>
          <p:nvPr/>
        </p:nvSpPr>
        <p:spPr>
          <a:xfrm>
            <a:off x="2305272" y="5013176"/>
            <a:ext cx="3938746" cy="129958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</a:rPr>
              <a:t>2016</a:t>
            </a:r>
            <a:r>
              <a:rPr lang="ko-KR" altLang="en-US" sz="1050" dirty="0">
                <a:solidFill>
                  <a:schemeClr val="tx1"/>
                </a:solidFill>
              </a:rPr>
              <a:t>년 </a:t>
            </a:r>
            <a:r>
              <a:rPr lang="en-US" altLang="ko-KR" sz="1050" dirty="0">
                <a:solidFill>
                  <a:schemeClr val="tx1"/>
                </a:solidFill>
              </a:rPr>
              <a:t>6</a:t>
            </a:r>
            <a:r>
              <a:rPr lang="ko-KR" altLang="en-US" sz="1050" dirty="0">
                <a:solidFill>
                  <a:schemeClr val="tx1"/>
                </a:solidFill>
              </a:rPr>
              <a:t>월 </a:t>
            </a:r>
            <a:r>
              <a:rPr lang="en-US" altLang="ko-KR" sz="1050" dirty="0">
                <a:solidFill>
                  <a:schemeClr val="tx1"/>
                </a:solidFill>
              </a:rPr>
              <a:t>8</a:t>
            </a:r>
            <a:r>
              <a:rPr lang="ko-KR" altLang="en-US" sz="1050" dirty="0">
                <a:solidFill>
                  <a:schemeClr val="tx1"/>
                </a:solidFill>
              </a:rPr>
              <a:t>일 오후 </a:t>
            </a:r>
            <a:r>
              <a:rPr lang="en-US" altLang="ko-KR" sz="1050" dirty="0">
                <a:solidFill>
                  <a:schemeClr val="tx1"/>
                </a:solidFill>
              </a:rPr>
              <a:t>3</a:t>
            </a:r>
            <a:r>
              <a:rPr lang="ko-KR" altLang="en-US" sz="1050" dirty="0">
                <a:solidFill>
                  <a:schemeClr val="tx1"/>
                </a:solidFill>
              </a:rPr>
              <a:t>시</a:t>
            </a:r>
            <a:r>
              <a:rPr lang="en-US" altLang="ko-KR" sz="1050" dirty="0">
                <a:solidFill>
                  <a:schemeClr val="tx1"/>
                </a:solidFill>
              </a:rPr>
              <a:t>~5</a:t>
            </a:r>
            <a:r>
              <a:rPr lang="ko-KR" altLang="en-US" sz="1050" dirty="0">
                <a:solidFill>
                  <a:schemeClr val="tx1"/>
                </a:solidFill>
              </a:rPr>
              <a:t>시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101</a:t>
            </a:r>
            <a:r>
              <a:rPr lang="ko-KR" altLang="en-US" sz="1050" dirty="0">
                <a:solidFill>
                  <a:schemeClr val="tx1"/>
                </a:solidFill>
              </a:rPr>
              <a:t>동 </a:t>
            </a:r>
            <a:r>
              <a:rPr lang="en-US" altLang="ko-KR" sz="1050" dirty="0">
                <a:solidFill>
                  <a:schemeClr val="tx1"/>
                </a:solidFill>
              </a:rPr>
              <a:t>202</a:t>
            </a:r>
            <a:r>
              <a:rPr lang="ko-KR" altLang="en-US" sz="1050" dirty="0">
                <a:solidFill>
                  <a:schemeClr val="tx1"/>
                </a:solidFill>
              </a:rPr>
              <a:t>호 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천장 공사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: </a:t>
            </a:r>
            <a:r>
              <a:rPr lang="ko-KR" altLang="en-US" sz="1050" dirty="0">
                <a:solidFill>
                  <a:schemeClr val="tx1"/>
                </a:solidFill>
              </a:rPr>
              <a:t>천장 </a:t>
            </a:r>
            <a:r>
              <a:rPr lang="ko-KR" altLang="en-US" sz="1050" dirty="0" err="1">
                <a:solidFill>
                  <a:schemeClr val="tx1"/>
                </a:solidFill>
              </a:rPr>
              <a:t>공사하오니</a:t>
            </a:r>
            <a:r>
              <a:rPr lang="ko-KR" altLang="en-US" sz="1050" dirty="0">
                <a:solidFill>
                  <a:schemeClr val="tx1"/>
                </a:solidFill>
              </a:rPr>
              <a:t> 양해해주시기 바랍니다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ED8A426E-9A40-4F79-A3A0-DAD022E5062C}"/>
              </a:ext>
            </a:extLst>
          </p:cNvPr>
          <p:cNvSpPr/>
          <p:nvPr/>
        </p:nvSpPr>
        <p:spPr>
          <a:xfrm>
            <a:off x="4824028" y="5085184"/>
            <a:ext cx="611084" cy="24100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2C086A69-47CB-4ECC-AC56-789E744CAAA7}"/>
              </a:ext>
            </a:extLst>
          </p:cNvPr>
          <p:cNvSpPr/>
          <p:nvPr/>
        </p:nvSpPr>
        <p:spPr>
          <a:xfrm>
            <a:off x="5632934" y="2987284"/>
            <a:ext cx="611084" cy="24100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외벽 공사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23E78B20-2925-4775-A858-8BEA8BB1AA7F}"/>
              </a:ext>
            </a:extLst>
          </p:cNvPr>
          <p:cNvSpPr/>
          <p:nvPr/>
        </p:nvSpPr>
        <p:spPr>
          <a:xfrm>
            <a:off x="2053436" y="124849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FAB8D471-49A3-4726-8EE2-589A8E5F7997}"/>
              </a:ext>
            </a:extLst>
          </p:cNvPr>
          <p:cNvSpPr/>
          <p:nvPr/>
        </p:nvSpPr>
        <p:spPr>
          <a:xfrm>
            <a:off x="2147891" y="493711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C9C48AF6-30E6-4D0F-9479-D1E5B4787907}"/>
              </a:ext>
            </a:extLst>
          </p:cNvPr>
          <p:cNvSpPr/>
          <p:nvPr/>
        </p:nvSpPr>
        <p:spPr>
          <a:xfrm>
            <a:off x="4740144" y="498873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3EAA0735-62AC-4B2E-B992-6CF9F63A86C2}"/>
              </a:ext>
            </a:extLst>
          </p:cNvPr>
          <p:cNvSpPr/>
          <p:nvPr/>
        </p:nvSpPr>
        <p:spPr>
          <a:xfrm>
            <a:off x="5393063" y="4963271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5622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404800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일반게시판관리&gt;자유게시판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797152"/>
            <a:ext cx="1501780" cy="1800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72516" y="5013176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481301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44524" y="5481228"/>
            <a:ext cx="1403648" cy="26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ㄴ아파트소식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143508" y="5265204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ㄴ공지사항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-144016" y="5679314"/>
            <a:ext cx="1403648" cy="271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ㄴ자유게시판 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-180528" y="5930014"/>
            <a:ext cx="1044116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-180528" y="6146038"/>
            <a:ext cx="1656184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  <p:sp>
        <p:nvSpPr>
          <p:cNvPr id="30" name="TextBox 45">
            <a:extLst>
              <a:ext uri="{FF2B5EF4-FFF2-40B4-BE49-F238E27FC236}">
                <a16:creationId xmlns:a16="http://schemas.microsoft.com/office/drawing/2014/main" xmlns="" id="{2B41E535-D13B-47CF-A351-BC0959724806}"/>
              </a:ext>
            </a:extLst>
          </p:cNvPr>
          <p:cNvSpPr txBox="1"/>
          <p:nvPr/>
        </p:nvSpPr>
        <p:spPr>
          <a:xfrm>
            <a:off x="2183978" y="1634909"/>
            <a:ext cx="1271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자유게시판</a:t>
            </a:r>
            <a:endParaRPr lang="ko-KR" altLang="en-US" sz="1100" dirty="0"/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xmlns="" id="{5EA93464-61CB-4248-85ED-BEC2E59D1525}"/>
              </a:ext>
            </a:extLst>
          </p:cNvPr>
          <p:cNvSpPr txBox="1"/>
          <p:nvPr/>
        </p:nvSpPr>
        <p:spPr>
          <a:xfrm>
            <a:off x="3694165" y="4785804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C31AC6FD-4B42-48AD-9255-2BD5F227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653883"/>
              </p:ext>
            </p:extLst>
          </p:nvPr>
        </p:nvGraphicFramePr>
        <p:xfrm>
          <a:off x="2183978" y="1982347"/>
          <a:ext cx="4212315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06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741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이사왔어요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박정민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2021.1.2.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안녕하세요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이경륜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2021.1.1.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4" name="TextBox 45">
            <a:extLst>
              <a:ext uri="{FF2B5EF4-FFF2-40B4-BE49-F238E27FC236}">
                <a16:creationId xmlns:a16="http://schemas.microsoft.com/office/drawing/2014/main" xmlns="" id="{3CF7895B-7392-4B43-B5B5-7F4A7CA5B213}"/>
              </a:ext>
            </a:extLst>
          </p:cNvPr>
          <p:cNvSpPr txBox="1"/>
          <p:nvPr/>
        </p:nvSpPr>
        <p:spPr>
          <a:xfrm>
            <a:off x="2891532" y="5289860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xmlns="" id="{65C2BFFA-5E9B-4994-93CA-5FC0FE28EE5B}"/>
              </a:ext>
            </a:extLst>
          </p:cNvPr>
          <p:cNvSpPr txBox="1"/>
          <p:nvPr/>
        </p:nvSpPr>
        <p:spPr>
          <a:xfrm>
            <a:off x="2171452" y="5289860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xmlns="" id="{DF7EC749-3B8F-4433-AF3A-BF087775EBB2}"/>
              </a:ext>
            </a:extLst>
          </p:cNvPr>
          <p:cNvSpPr txBox="1"/>
          <p:nvPr/>
        </p:nvSpPr>
        <p:spPr>
          <a:xfrm>
            <a:off x="6095888" y="5289860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xmlns="" id="{2D047967-D3EC-4C0C-B295-5F50AACD1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980605"/>
              </p:ext>
            </p:extLst>
          </p:nvPr>
        </p:nvGraphicFramePr>
        <p:xfrm>
          <a:off x="7082681" y="2540"/>
          <a:ext cx="2061827" cy="243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처리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눌러 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398116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17CDCA0D-AAE8-49F9-8BE6-195EA562F3CB}"/>
              </a:ext>
            </a:extLst>
          </p:cNvPr>
          <p:cNvSpPr/>
          <p:nvPr/>
        </p:nvSpPr>
        <p:spPr>
          <a:xfrm>
            <a:off x="1969056" y="195149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466694C8-58C6-4A15-9553-DA56AB7921F0}"/>
              </a:ext>
            </a:extLst>
          </p:cNvPr>
          <p:cNvSpPr/>
          <p:nvPr/>
        </p:nvSpPr>
        <p:spPr>
          <a:xfrm>
            <a:off x="1967300" y="5233497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B622A457-4AD7-4ACC-8C6C-1356FB295991}"/>
              </a:ext>
            </a:extLst>
          </p:cNvPr>
          <p:cNvSpPr/>
          <p:nvPr/>
        </p:nvSpPr>
        <p:spPr>
          <a:xfrm>
            <a:off x="3531841" y="471124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7B16EEC3-8815-4D60-837E-0FBD065FF16B}"/>
              </a:ext>
            </a:extLst>
          </p:cNvPr>
          <p:cNvSpPr/>
          <p:nvPr/>
        </p:nvSpPr>
        <p:spPr>
          <a:xfrm>
            <a:off x="2660706" y="250151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667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일반게시판관리&gt;자유게시판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797152"/>
            <a:ext cx="1501780" cy="1800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72516" y="5013176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481301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144524" y="5481228"/>
            <a:ext cx="1403648" cy="26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ㄴ아파트소식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143508" y="5265204"/>
            <a:ext cx="971597" cy="2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ㄴ공지사항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-144016" y="5679314"/>
            <a:ext cx="1403648" cy="271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ㄴ자유게시판 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-180528" y="5930014"/>
            <a:ext cx="1044116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-180528" y="6146038"/>
            <a:ext cx="1656184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  <p:sp>
        <p:nvSpPr>
          <p:cNvPr id="50" name="TextBox 45">
            <a:extLst>
              <a:ext uri="{FF2B5EF4-FFF2-40B4-BE49-F238E27FC236}">
                <a16:creationId xmlns:a16="http://schemas.microsoft.com/office/drawing/2014/main" xmlns="" id="{AFCBC2A4-A4B5-4B26-9853-D0BB1639B5E3}"/>
              </a:ext>
            </a:extLst>
          </p:cNvPr>
          <p:cNvSpPr txBox="1"/>
          <p:nvPr/>
        </p:nvSpPr>
        <p:spPr>
          <a:xfrm>
            <a:off x="1632178" y="1801281"/>
            <a:ext cx="1799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자유게시판</a:t>
            </a: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9340C5B2-A744-4896-B4A4-81D7C0B78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25490"/>
              </p:ext>
            </p:extLst>
          </p:nvPr>
        </p:nvGraphicFramePr>
        <p:xfrm>
          <a:off x="1619674" y="2240868"/>
          <a:ext cx="5328590" cy="19377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401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글번호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3561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아파트 주변 세탁소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5495777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박지수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2021.1.15.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51712945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아파트 주변 세탁소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어디있나요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2" name="TextBox 45">
            <a:extLst>
              <a:ext uri="{FF2B5EF4-FFF2-40B4-BE49-F238E27FC236}">
                <a16:creationId xmlns:a16="http://schemas.microsoft.com/office/drawing/2014/main" xmlns="" id="{390B63AF-054E-40C4-8A02-D9E9492F88E4}"/>
              </a:ext>
            </a:extLst>
          </p:cNvPr>
          <p:cNvSpPr txBox="1"/>
          <p:nvPr/>
        </p:nvSpPr>
        <p:spPr>
          <a:xfrm>
            <a:off x="4364251" y="481301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목록</a:t>
            </a:r>
          </a:p>
        </p:txBody>
      </p:sp>
      <p:sp>
        <p:nvSpPr>
          <p:cNvPr id="54" name="TextBox 45">
            <a:extLst>
              <a:ext uri="{FF2B5EF4-FFF2-40B4-BE49-F238E27FC236}">
                <a16:creationId xmlns:a16="http://schemas.microsoft.com/office/drawing/2014/main" xmlns="" id="{F868A73C-CA1F-4D8F-83CF-4BE6436D6BA1}"/>
              </a:ext>
            </a:extLst>
          </p:cNvPr>
          <p:cNvSpPr txBox="1"/>
          <p:nvPr/>
        </p:nvSpPr>
        <p:spPr>
          <a:xfrm>
            <a:off x="6392226" y="179241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삭제</a:t>
            </a:r>
            <a:endParaRPr lang="ko-KR" altLang="en-US" sz="900" dirty="0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BBE6FE11-70FC-49C2-BCF6-DB3F242E0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6536"/>
              </p:ext>
            </p:extLst>
          </p:nvPr>
        </p:nvGraphicFramePr>
        <p:xfrm>
          <a:off x="7082681" y="2540"/>
          <a:ext cx="20618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눌러 부적절한 글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글 상세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2CB04618-7E5B-42F2-B6C9-64605D601313}"/>
              </a:ext>
            </a:extLst>
          </p:cNvPr>
          <p:cNvSpPr/>
          <p:nvPr/>
        </p:nvSpPr>
        <p:spPr>
          <a:xfrm>
            <a:off x="1583668" y="210545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5D0C2E45-91C8-4393-92E4-06ABCD61E774}"/>
              </a:ext>
            </a:extLst>
          </p:cNvPr>
          <p:cNvSpPr/>
          <p:nvPr/>
        </p:nvSpPr>
        <p:spPr>
          <a:xfrm>
            <a:off x="6250691" y="181597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2FCB6B1-D4DE-41F9-BFB1-025E0EADE72B}"/>
              </a:ext>
            </a:extLst>
          </p:cNvPr>
          <p:cNvSpPr/>
          <p:nvPr/>
        </p:nvSpPr>
        <p:spPr>
          <a:xfrm>
            <a:off x="4267590" y="468883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284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50918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문의하기&gt;문의 글 등록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221880"/>
              </p:ext>
            </p:extLst>
          </p:nvPr>
        </p:nvGraphicFramePr>
        <p:xfrm>
          <a:off x="6444208" y="2540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문의등록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문의등록 양식을 작성하여 문의하는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8" name="직사각형 90"/>
          <p:cNvSpPr/>
          <p:nvPr/>
        </p:nvSpPr>
        <p:spPr>
          <a:xfrm>
            <a:off x="35496" y="1232756"/>
            <a:ext cx="6264696" cy="4320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89"/>
          <p:cNvSpPr txBox="1"/>
          <p:nvPr/>
        </p:nvSpPr>
        <p:spPr>
          <a:xfrm>
            <a:off x="1772821" y="1329010"/>
            <a:ext cx="782955" cy="224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프로그램 소개</a:t>
            </a:r>
          </a:p>
        </p:txBody>
      </p:sp>
      <p:sp>
        <p:nvSpPr>
          <p:cNvPr id="40" name="TextBox 89"/>
          <p:cNvSpPr txBox="1"/>
          <p:nvPr/>
        </p:nvSpPr>
        <p:spPr>
          <a:xfrm>
            <a:off x="2777894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회원관리</a:t>
            </a:r>
          </a:p>
        </p:txBody>
      </p:sp>
      <p:sp>
        <p:nvSpPr>
          <p:cNvPr id="41" name="TextBox 89"/>
          <p:cNvSpPr txBox="1"/>
          <p:nvPr/>
        </p:nvSpPr>
        <p:spPr>
          <a:xfrm>
            <a:off x="35613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문의하기</a:t>
            </a:r>
          </a:p>
        </p:txBody>
      </p:sp>
      <p:sp>
        <p:nvSpPr>
          <p:cNvPr id="42" name="TextBox 89"/>
          <p:cNvSpPr txBox="1"/>
          <p:nvPr/>
        </p:nvSpPr>
        <p:spPr>
          <a:xfrm>
            <a:off x="42852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공지사항</a:t>
            </a:r>
          </a:p>
        </p:txBody>
      </p:sp>
      <p:sp>
        <p:nvSpPr>
          <p:cNvPr id="44" name="TextBox 45"/>
          <p:cNvSpPr txBox="1"/>
          <p:nvPr/>
        </p:nvSpPr>
        <p:spPr>
          <a:xfrm>
            <a:off x="216177" y="1952836"/>
            <a:ext cx="791425" cy="2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문의등록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252166"/>
              </p:ext>
            </p:extLst>
          </p:nvPr>
        </p:nvGraphicFramePr>
        <p:xfrm>
          <a:off x="215515" y="3397364"/>
          <a:ext cx="5976662" cy="1507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245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0" name="TextBox 45"/>
          <p:cNvSpPr txBox="1"/>
          <p:nvPr/>
        </p:nvSpPr>
        <p:spPr>
          <a:xfrm>
            <a:off x="2879812" y="5185068"/>
            <a:ext cx="415079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등록</a:t>
            </a:r>
          </a:p>
        </p:txBody>
      </p:sp>
      <p:sp>
        <p:nvSpPr>
          <p:cNvPr id="54" name="TextBox 45"/>
          <p:cNvSpPr txBox="1"/>
          <p:nvPr/>
        </p:nvSpPr>
        <p:spPr>
          <a:xfrm>
            <a:off x="3419872" y="5185068"/>
            <a:ext cx="417944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취소</a:t>
            </a:r>
          </a:p>
        </p:txBody>
      </p:sp>
      <p:sp>
        <p:nvSpPr>
          <p:cNvPr id="13" name="TextBox 45"/>
          <p:cNvSpPr txBox="1"/>
          <p:nvPr/>
        </p:nvSpPr>
        <p:spPr>
          <a:xfrm>
            <a:off x="216177" y="2270378"/>
            <a:ext cx="1331487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카테고리 선택</a:t>
            </a:r>
          </a:p>
        </p:txBody>
      </p:sp>
      <p:sp>
        <p:nvSpPr>
          <p:cNvPr id="14" name="TextBox 45"/>
          <p:cNvSpPr txBox="1"/>
          <p:nvPr/>
        </p:nvSpPr>
        <p:spPr>
          <a:xfrm>
            <a:off x="287524" y="2501210"/>
            <a:ext cx="118747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일반문의</a:t>
            </a:r>
          </a:p>
        </p:txBody>
      </p:sp>
      <p:sp>
        <p:nvSpPr>
          <p:cNvPr id="15" name="TextBox 45"/>
          <p:cNvSpPr txBox="1"/>
          <p:nvPr/>
        </p:nvSpPr>
        <p:spPr>
          <a:xfrm>
            <a:off x="287524" y="2735683"/>
            <a:ext cx="118747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기능문의</a:t>
            </a:r>
          </a:p>
        </p:txBody>
      </p:sp>
      <p:sp>
        <p:nvSpPr>
          <p:cNvPr id="16" name="TextBox 45"/>
          <p:cNvSpPr txBox="1"/>
          <p:nvPr/>
        </p:nvSpPr>
        <p:spPr>
          <a:xfrm>
            <a:off x="287524" y="2966515"/>
            <a:ext cx="118747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계약문의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115616" y="1976046"/>
            <a:ext cx="240772" cy="215444"/>
            <a:chOff x="292829" y="1695755"/>
            <a:chExt cx="240772" cy="215444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9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599679"/>
              </p:ext>
            </p:extLst>
          </p:nvPr>
        </p:nvGraphicFramePr>
        <p:xfrm>
          <a:off x="0" y="14144"/>
          <a:ext cx="7056276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60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36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60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수선신청관리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민원관리&gt;수선신청관리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수선신청관리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797152"/>
            <a:ext cx="1501780" cy="1800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72516" y="5013176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481301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0" y="5642168"/>
            <a:ext cx="1403648" cy="27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ㄴ공사신고관리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108015" y="5445224"/>
            <a:ext cx="1295633" cy="269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ㄴ수선신청관리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143508" y="5877272"/>
            <a:ext cx="1403648" cy="27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ㄴ문의게시판관리 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-180527" y="5245938"/>
            <a:ext cx="1044116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-180528" y="6146038"/>
            <a:ext cx="1656184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14226"/>
              </p:ext>
            </p:extLst>
          </p:nvPr>
        </p:nvGraphicFramePr>
        <p:xfrm>
          <a:off x="7082681" y="2540"/>
          <a:ext cx="20618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요청 접수 내역으로 이동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일정 캘린더로 이동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처리내역으로 이동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수선 세부 메뉴로 이동하는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09C9983-AE37-461B-A5C9-5466B591781A}"/>
              </a:ext>
            </a:extLst>
          </p:cNvPr>
          <p:cNvSpPr/>
          <p:nvPr/>
        </p:nvSpPr>
        <p:spPr>
          <a:xfrm>
            <a:off x="1686452" y="2250768"/>
            <a:ext cx="1555898" cy="2366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수리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수선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요청 접수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48C0AED-792E-4741-A688-8975DE196FCA}"/>
              </a:ext>
            </a:extLst>
          </p:cNvPr>
          <p:cNvSpPr/>
          <p:nvPr/>
        </p:nvSpPr>
        <p:spPr>
          <a:xfrm>
            <a:off x="3416635" y="2286530"/>
            <a:ext cx="1800200" cy="2366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수리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수선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일정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캘린더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E6FE4A58-B78F-4B33-9B69-5DE41573E8F1}"/>
              </a:ext>
            </a:extLst>
          </p:cNvPr>
          <p:cNvSpPr/>
          <p:nvPr/>
        </p:nvSpPr>
        <p:spPr>
          <a:xfrm>
            <a:off x="5352165" y="2272987"/>
            <a:ext cx="1725910" cy="2379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처리내역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67E793C7-970E-4692-8A83-118128B37529}"/>
              </a:ext>
            </a:extLst>
          </p:cNvPr>
          <p:cNvSpPr/>
          <p:nvPr/>
        </p:nvSpPr>
        <p:spPr>
          <a:xfrm>
            <a:off x="1673398" y="204897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F28D90D4-2838-4057-9683-C1C43647360F}"/>
              </a:ext>
            </a:extLst>
          </p:cNvPr>
          <p:cNvSpPr/>
          <p:nvPr/>
        </p:nvSpPr>
        <p:spPr>
          <a:xfrm>
            <a:off x="3353823" y="2021045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8183CD3E-4329-4EB0-BEB2-3DB269973446}"/>
              </a:ext>
            </a:extLst>
          </p:cNvPr>
          <p:cNvSpPr/>
          <p:nvPr/>
        </p:nvSpPr>
        <p:spPr>
          <a:xfrm>
            <a:off x="5256189" y="2021045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486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92532"/>
              </p:ext>
            </p:extLst>
          </p:nvPr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민원관리&gt;문의게시판관리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0" name="TextBox 45">
            <a:extLst>
              <a:ext uri="{FF2B5EF4-FFF2-40B4-BE49-F238E27FC236}">
                <a16:creationId xmlns:a16="http://schemas.microsoft.com/office/drawing/2014/main" xmlns="" id="{B92EAF18-80A3-47C4-AFD9-782EDE020EC2}"/>
              </a:ext>
            </a:extLst>
          </p:cNvPr>
          <p:cNvSpPr txBox="1"/>
          <p:nvPr/>
        </p:nvSpPr>
        <p:spPr>
          <a:xfrm>
            <a:off x="1917884" y="1967879"/>
            <a:ext cx="1631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문의게시판</a:t>
            </a:r>
          </a:p>
        </p:txBody>
      </p:sp>
      <p:sp>
        <p:nvSpPr>
          <p:cNvPr id="41" name="TextBox 45">
            <a:extLst>
              <a:ext uri="{FF2B5EF4-FFF2-40B4-BE49-F238E27FC236}">
                <a16:creationId xmlns:a16="http://schemas.microsoft.com/office/drawing/2014/main" xmlns="" id="{28148BEA-3536-4702-9531-E1B24669E048}"/>
              </a:ext>
            </a:extLst>
          </p:cNvPr>
          <p:cNvSpPr txBox="1"/>
          <p:nvPr/>
        </p:nvSpPr>
        <p:spPr>
          <a:xfrm>
            <a:off x="3841860" y="5061529"/>
            <a:ext cx="1267715" cy="2246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&lt; 1, 2, 3, 4, 5, 6, 7 &gt;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4C1283BE-23A6-4080-B0E7-CEF400A76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15373"/>
              </p:ext>
            </p:extLst>
          </p:nvPr>
        </p:nvGraphicFramePr>
        <p:xfrm>
          <a:off x="2288166" y="2380711"/>
          <a:ext cx="4131361" cy="228180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32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6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060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62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92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301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이사왔는데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궁금한점이 있어요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이미정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2021.1.12.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문의합니다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박찬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2021.1.10.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ㄴ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Re: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문의합니다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이직원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2021.1.12.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4" name="TextBox 45">
            <a:extLst>
              <a:ext uri="{FF2B5EF4-FFF2-40B4-BE49-F238E27FC236}">
                <a16:creationId xmlns:a16="http://schemas.microsoft.com/office/drawing/2014/main" xmlns="" id="{9DE30BDF-0DA1-4F72-8012-12E10006FA0B}"/>
              </a:ext>
            </a:extLst>
          </p:cNvPr>
          <p:cNvSpPr txBox="1"/>
          <p:nvPr/>
        </p:nvSpPr>
        <p:spPr>
          <a:xfrm>
            <a:off x="3039227" y="5565585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xmlns="" id="{CE2228CA-7AB9-42AE-8419-BE436447ECF1}"/>
              </a:ext>
            </a:extLst>
          </p:cNvPr>
          <p:cNvSpPr txBox="1"/>
          <p:nvPr/>
        </p:nvSpPr>
        <p:spPr>
          <a:xfrm>
            <a:off x="2319147" y="5565585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xmlns="" id="{A6BCE6F3-2E45-4B65-95A3-DB7F1EB0417F}"/>
              </a:ext>
            </a:extLst>
          </p:cNvPr>
          <p:cNvSpPr txBox="1"/>
          <p:nvPr/>
        </p:nvSpPr>
        <p:spPr>
          <a:xfrm>
            <a:off x="6243583" y="5565585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xmlns="" id="{A22E38CF-74C4-4CB3-904B-E1019D495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315062"/>
              </p:ext>
            </p:extLst>
          </p:nvPr>
        </p:nvGraphicFramePr>
        <p:xfrm>
          <a:off x="7082681" y="2540"/>
          <a:ext cx="2061827" cy="243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 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처리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2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눌러 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398116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 목록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DB083CB5-84B4-4B8D-AB4D-A6A213F1BE5E}"/>
              </a:ext>
            </a:extLst>
          </p:cNvPr>
          <p:cNvSpPr/>
          <p:nvPr/>
        </p:nvSpPr>
        <p:spPr>
          <a:xfrm>
            <a:off x="2063473" y="2391047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9CD8AB1B-E652-435E-B742-30AD6893EAA6}"/>
              </a:ext>
            </a:extLst>
          </p:cNvPr>
          <p:cNvSpPr/>
          <p:nvPr/>
        </p:nvSpPr>
        <p:spPr>
          <a:xfrm>
            <a:off x="2145213" y="547630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A814BDBD-330E-4F51-8A5E-B2A9B0F69AA4}"/>
              </a:ext>
            </a:extLst>
          </p:cNvPr>
          <p:cNvSpPr/>
          <p:nvPr/>
        </p:nvSpPr>
        <p:spPr>
          <a:xfrm>
            <a:off x="3746319" y="5064939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D1352F05-1818-4594-9335-666F8A761729}"/>
              </a:ext>
            </a:extLst>
          </p:cNvPr>
          <p:cNvSpPr/>
          <p:nvPr/>
        </p:nvSpPr>
        <p:spPr>
          <a:xfrm>
            <a:off x="3578551" y="2923221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53" name="직사각형 52"/>
          <p:cNvSpPr/>
          <p:nvPr/>
        </p:nvSpPr>
        <p:spPr>
          <a:xfrm>
            <a:off x="0" y="4797152"/>
            <a:ext cx="1501780" cy="9201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56" name="TextBox 55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58" name="TextBox 57"/>
          <p:cNvSpPr txBox="1"/>
          <p:nvPr/>
        </p:nvSpPr>
        <p:spPr>
          <a:xfrm>
            <a:off x="-72516" y="5013176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60" name="TextBox 59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61" name="TextBox 60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62" name="TextBox 61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63" name="TextBox 62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64" name="TextBox 63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65" name="TextBox 64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66" name="TextBox 65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67" name="TextBox 66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68" name="TextBox 67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69" name="TextBox 68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70" name="TextBox 69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71" name="TextBox 70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72" name="TextBox 71"/>
          <p:cNvSpPr txBox="1"/>
          <p:nvPr/>
        </p:nvSpPr>
        <p:spPr>
          <a:xfrm>
            <a:off x="0" y="481301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73" name="TextBox 19"/>
          <p:cNvSpPr txBox="1"/>
          <p:nvPr/>
        </p:nvSpPr>
        <p:spPr>
          <a:xfrm>
            <a:off x="143508" y="5445224"/>
            <a:ext cx="1403648" cy="27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ㄴ문의게시판관리 </a:t>
            </a:r>
          </a:p>
        </p:txBody>
      </p:sp>
      <p:sp>
        <p:nvSpPr>
          <p:cNvPr id="74" name="TextBox 19"/>
          <p:cNvSpPr txBox="1"/>
          <p:nvPr/>
        </p:nvSpPr>
        <p:spPr>
          <a:xfrm>
            <a:off x="-180527" y="5245938"/>
            <a:ext cx="1044116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75" name="TextBox 19"/>
          <p:cNvSpPr txBox="1"/>
          <p:nvPr/>
        </p:nvSpPr>
        <p:spPr>
          <a:xfrm>
            <a:off x="-180528" y="5713990"/>
            <a:ext cx="1656184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</p:spTree>
    <p:extLst>
      <p:ext uri="{BB962C8B-B14F-4D97-AF65-F5344CB8AC3E}">
        <p14:creationId xmlns:p14="http://schemas.microsoft.com/office/powerpoint/2010/main" val="338233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민원관리&gt;문의게시판관리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0" name="TextBox 45">
            <a:extLst>
              <a:ext uri="{FF2B5EF4-FFF2-40B4-BE49-F238E27FC236}">
                <a16:creationId xmlns:a16="http://schemas.microsoft.com/office/drawing/2014/main" xmlns="" id="{E0AC2F95-5AC4-4D65-8D6A-A22EAFBDAB74}"/>
              </a:ext>
            </a:extLst>
          </p:cNvPr>
          <p:cNvSpPr txBox="1"/>
          <p:nvPr/>
        </p:nvSpPr>
        <p:spPr>
          <a:xfrm>
            <a:off x="1632178" y="1801281"/>
            <a:ext cx="1799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문의게시판</a:t>
            </a: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DD3AC81F-69E4-42A6-9145-AA9096FE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97199"/>
              </p:ext>
            </p:extLst>
          </p:nvPr>
        </p:nvGraphicFramePr>
        <p:xfrm>
          <a:off x="1619674" y="2240868"/>
          <a:ext cx="5328590" cy="2166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401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글번호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356114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22468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문의합니다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5495777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박찬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2021.1.20.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99445126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소음 관련해서 민원은 어디에 넣나요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2" name="TextBox 45">
            <a:extLst>
              <a:ext uri="{FF2B5EF4-FFF2-40B4-BE49-F238E27FC236}">
                <a16:creationId xmlns:a16="http://schemas.microsoft.com/office/drawing/2014/main" xmlns="" id="{84675F78-098B-4E59-B4A2-B3B126C1B70F}"/>
              </a:ext>
            </a:extLst>
          </p:cNvPr>
          <p:cNvSpPr txBox="1"/>
          <p:nvPr/>
        </p:nvSpPr>
        <p:spPr>
          <a:xfrm>
            <a:off x="4364251" y="481301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목록</a:t>
            </a:r>
          </a:p>
        </p:txBody>
      </p:sp>
      <p:sp>
        <p:nvSpPr>
          <p:cNvPr id="55" name="TextBox 45">
            <a:extLst>
              <a:ext uri="{FF2B5EF4-FFF2-40B4-BE49-F238E27FC236}">
                <a16:creationId xmlns:a16="http://schemas.microsoft.com/office/drawing/2014/main" xmlns="" id="{64321DB8-C597-4C9D-8332-F08D38106842}"/>
              </a:ext>
            </a:extLst>
          </p:cNvPr>
          <p:cNvSpPr txBox="1"/>
          <p:nvPr/>
        </p:nvSpPr>
        <p:spPr>
          <a:xfrm>
            <a:off x="6228184" y="1807559"/>
            <a:ext cx="64633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답변하기</a:t>
            </a:r>
            <a:endParaRPr lang="ko-KR" altLang="en-US" sz="900" dirty="0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xmlns="" id="{5C7FD8D5-9625-4B37-8881-85BAD79C4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438128"/>
              </p:ext>
            </p:extLst>
          </p:nvPr>
        </p:nvGraphicFramePr>
        <p:xfrm>
          <a:off x="7082681" y="2540"/>
          <a:ext cx="20618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 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답변하기 버튼을 눌러 답변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 글 상세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0B419881-E9E6-4BC1-940B-8105A5B6FE16}"/>
              </a:ext>
            </a:extLst>
          </p:cNvPr>
          <p:cNvSpPr/>
          <p:nvPr/>
        </p:nvSpPr>
        <p:spPr>
          <a:xfrm>
            <a:off x="6144300" y="171306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7292333-38A4-4149-A536-9540EEBE7339}"/>
              </a:ext>
            </a:extLst>
          </p:cNvPr>
          <p:cNvSpPr/>
          <p:nvPr/>
        </p:nvSpPr>
        <p:spPr>
          <a:xfrm>
            <a:off x="1574423" y="205574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2AF59CD6-D99E-4876-9187-8918C614E8FB}"/>
              </a:ext>
            </a:extLst>
          </p:cNvPr>
          <p:cNvSpPr/>
          <p:nvPr/>
        </p:nvSpPr>
        <p:spPr>
          <a:xfrm>
            <a:off x="4209322" y="4729134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44" name="직사각형 43"/>
          <p:cNvSpPr/>
          <p:nvPr/>
        </p:nvSpPr>
        <p:spPr>
          <a:xfrm>
            <a:off x="0" y="4797152"/>
            <a:ext cx="1501780" cy="9201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53" name="TextBox 52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56" name="TextBox 55"/>
          <p:cNvSpPr txBox="1"/>
          <p:nvPr/>
        </p:nvSpPr>
        <p:spPr>
          <a:xfrm>
            <a:off x="-72516" y="5013176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58" name="TextBox 57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59" name="TextBox 58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60" name="TextBox 59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61" name="TextBox 60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62" name="TextBox 61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63" name="TextBox 62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64" name="TextBox 63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65" name="TextBox 64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66" name="TextBox 65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67" name="TextBox 66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68" name="TextBox 67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69" name="TextBox 68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70" name="TextBox 69"/>
          <p:cNvSpPr txBox="1"/>
          <p:nvPr/>
        </p:nvSpPr>
        <p:spPr>
          <a:xfrm>
            <a:off x="0" y="481301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71" name="TextBox 19"/>
          <p:cNvSpPr txBox="1"/>
          <p:nvPr/>
        </p:nvSpPr>
        <p:spPr>
          <a:xfrm>
            <a:off x="143508" y="5445224"/>
            <a:ext cx="1403648" cy="27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ㄴ문의게시판관리 </a:t>
            </a:r>
          </a:p>
        </p:txBody>
      </p:sp>
      <p:sp>
        <p:nvSpPr>
          <p:cNvPr id="72" name="TextBox 19"/>
          <p:cNvSpPr txBox="1"/>
          <p:nvPr/>
        </p:nvSpPr>
        <p:spPr>
          <a:xfrm>
            <a:off x="-180527" y="5245938"/>
            <a:ext cx="1044116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73" name="TextBox 19"/>
          <p:cNvSpPr txBox="1"/>
          <p:nvPr/>
        </p:nvSpPr>
        <p:spPr>
          <a:xfrm>
            <a:off x="-180528" y="5713990"/>
            <a:ext cx="1656184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</p:spTree>
    <p:extLst>
      <p:ext uri="{BB962C8B-B14F-4D97-AF65-F5344CB8AC3E}">
        <p14:creationId xmlns:p14="http://schemas.microsoft.com/office/powerpoint/2010/main" val="414761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7092282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민원관리&gt;문의게시판관리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797152"/>
            <a:ext cx="1501780" cy="9201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016732"/>
            <a:ext cx="1502524" cy="58412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37677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996375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196752"/>
            <a:ext cx="1512167" cy="27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72516" y="5013176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880828"/>
            <a:ext cx="1512167" cy="2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132856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397638"/>
            <a:ext cx="1512167" cy="27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618654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628800"/>
            <a:ext cx="1512167" cy="271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851319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04964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356992"/>
            <a:ext cx="1512167" cy="27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612211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881023"/>
            <a:ext cx="1512167" cy="27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113076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345303"/>
            <a:ext cx="1512167" cy="27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581128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4813018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45" name="TextBox 19"/>
          <p:cNvSpPr txBox="1"/>
          <p:nvPr/>
        </p:nvSpPr>
        <p:spPr>
          <a:xfrm>
            <a:off x="143508" y="5445224"/>
            <a:ext cx="1403648" cy="27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ㄴ문의게시판관리 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-180527" y="5245938"/>
            <a:ext cx="1044116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-180528" y="5713990"/>
            <a:ext cx="1656184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  <p:sp>
        <p:nvSpPr>
          <p:cNvPr id="30" name="TextBox 45">
            <a:extLst>
              <a:ext uri="{FF2B5EF4-FFF2-40B4-BE49-F238E27FC236}">
                <a16:creationId xmlns:a16="http://schemas.microsoft.com/office/drawing/2014/main" xmlns="" id="{358B07C5-843D-4CA2-82E5-FDACDE7302F8}"/>
              </a:ext>
            </a:extLst>
          </p:cNvPr>
          <p:cNvSpPr txBox="1"/>
          <p:nvPr/>
        </p:nvSpPr>
        <p:spPr>
          <a:xfrm>
            <a:off x="1632178" y="1801281"/>
            <a:ext cx="1799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문의게시판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CB305E09-1664-474E-842A-4CDAF4F58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560202"/>
              </p:ext>
            </p:extLst>
          </p:nvPr>
        </p:nvGraphicFramePr>
        <p:xfrm>
          <a:off x="1619674" y="2240868"/>
          <a:ext cx="5328590" cy="2166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401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질문글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356114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질문글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박찬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22468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답변글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시설팀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5495777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Re: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문의합니다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9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2021.1.21.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99445126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입주민사이트 민원신청 카테고리가 있으니 참고바랍니다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2" name="TextBox 45">
            <a:extLst>
              <a:ext uri="{FF2B5EF4-FFF2-40B4-BE49-F238E27FC236}">
                <a16:creationId xmlns:a16="http://schemas.microsoft.com/office/drawing/2014/main" xmlns="" id="{20749B38-10DC-4109-8C3F-499CC4445111}"/>
              </a:ext>
            </a:extLst>
          </p:cNvPr>
          <p:cNvSpPr txBox="1"/>
          <p:nvPr/>
        </p:nvSpPr>
        <p:spPr>
          <a:xfrm>
            <a:off x="4364251" y="4813018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목록</a:t>
            </a:r>
          </a:p>
        </p:txBody>
      </p:sp>
      <p:sp>
        <p:nvSpPr>
          <p:cNvPr id="43" name="TextBox 45">
            <a:extLst>
              <a:ext uri="{FF2B5EF4-FFF2-40B4-BE49-F238E27FC236}">
                <a16:creationId xmlns:a16="http://schemas.microsoft.com/office/drawing/2014/main" xmlns="" id="{FCF3A3E2-64A8-43E9-A185-297B4346F9A0}"/>
              </a:ext>
            </a:extLst>
          </p:cNvPr>
          <p:cNvSpPr txBox="1"/>
          <p:nvPr/>
        </p:nvSpPr>
        <p:spPr>
          <a:xfrm>
            <a:off x="5940152" y="1867651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수정</a:t>
            </a: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xmlns="" id="{DE41068B-77CB-43C9-B105-12B9FAB21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454343"/>
              </p:ext>
            </p:extLst>
          </p:nvPr>
        </p:nvGraphicFramePr>
        <p:xfrm>
          <a:off x="7082681" y="2540"/>
          <a:ext cx="2061827" cy="253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 글 답변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2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눌러 글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버튼을 눌러 글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7337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문의게시판 글 상세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8" name="TextBox 45">
            <a:extLst>
              <a:ext uri="{FF2B5EF4-FFF2-40B4-BE49-F238E27FC236}">
                <a16:creationId xmlns:a16="http://schemas.microsoft.com/office/drawing/2014/main" xmlns="" id="{9237B456-3ED4-4415-93A1-30C468DEBD05}"/>
              </a:ext>
            </a:extLst>
          </p:cNvPr>
          <p:cNvSpPr txBox="1"/>
          <p:nvPr/>
        </p:nvSpPr>
        <p:spPr>
          <a:xfrm>
            <a:off x="6511416" y="1867651"/>
            <a:ext cx="415498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삭제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D0672FF1-5638-4822-A0CA-0F72F0C01908}"/>
              </a:ext>
            </a:extLst>
          </p:cNvPr>
          <p:cNvSpPr/>
          <p:nvPr/>
        </p:nvSpPr>
        <p:spPr>
          <a:xfrm>
            <a:off x="1608017" y="2073100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751D685A-3E37-47AA-A25C-7594EC98A2F1}"/>
              </a:ext>
            </a:extLst>
          </p:cNvPr>
          <p:cNvSpPr/>
          <p:nvPr/>
        </p:nvSpPr>
        <p:spPr>
          <a:xfrm>
            <a:off x="5790671" y="1801281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B011996C-BDE2-46C2-BE26-33190F04B930}"/>
              </a:ext>
            </a:extLst>
          </p:cNvPr>
          <p:cNvSpPr/>
          <p:nvPr/>
        </p:nvSpPr>
        <p:spPr>
          <a:xfrm>
            <a:off x="6406183" y="1736445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20BAC62A-C590-40D9-9A2E-52A1F4FDF4A8}"/>
              </a:ext>
            </a:extLst>
          </p:cNvPr>
          <p:cNvSpPr/>
          <p:nvPr/>
        </p:nvSpPr>
        <p:spPr>
          <a:xfrm>
            <a:off x="4207711" y="468340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422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414511"/>
              </p:ext>
            </p:extLst>
          </p:nvPr>
        </p:nvGraphicFramePr>
        <p:xfrm>
          <a:off x="0" y="14144"/>
          <a:ext cx="7092281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25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25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07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12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25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예약현황조회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커뮤니티시설 예약관리&gt;예약현황조회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예약현황조회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941168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160748"/>
            <a:ext cx="1502524" cy="529258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469137"/>
            <a:ext cx="1512167" cy="272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1088740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289117"/>
            <a:ext cx="1512167" cy="27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72516" y="5105541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973193"/>
            <a:ext cx="1512167" cy="272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225221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490003"/>
            <a:ext cx="1512167" cy="27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711019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721165"/>
            <a:ext cx="1512167" cy="271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943684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97329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449357"/>
            <a:ext cx="1512167" cy="27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704576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973388"/>
            <a:ext cx="1512167" cy="272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205441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437668"/>
            <a:ext cx="1512167" cy="271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673493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4905383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508" y="6201308"/>
            <a:ext cx="1403648" cy="271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ㄴ예약일정관리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108015" y="5969637"/>
            <a:ext cx="1295633" cy="27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ㄴ예약현황조회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-180527" y="5338303"/>
            <a:ext cx="1044116" cy="27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-180527" y="5573593"/>
            <a:ext cx="1656183" cy="453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00512"/>
              </p:ext>
            </p:extLst>
          </p:nvPr>
        </p:nvGraphicFramePr>
        <p:xfrm>
          <a:off x="7082681" y="2540"/>
          <a:ext cx="20618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 예약 요청 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이용시간 및 이용자 확인 후 승인 버튼을 눌러 승인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 커뮤니티 시설 예약 요청 현황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C2B0D9CB-947A-465B-A378-F672F2269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330358"/>
              </p:ext>
            </p:extLst>
          </p:nvPr>
        </p:nvGraphicFramePr>
        <p:xfrm>
          <a:off x="1726496" y="3076537"/>
          <a:ext cx="6278728" cy="9001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214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2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8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27017359"/>
                    </a:ext>
                  </a:extLst>
                </a:gridCol>
                <a:gridCol w="9967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xmlns="" val="2730583884"/>
                    </a:ext>
                  </a:extLst>
                </a:gridCol>
              </a:tblGrid>
              <a:tr h="28438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이용시설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이용시간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이용자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승인하기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49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301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수영장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2.1. 13:00~15:00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박찬 외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2021.1.22.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헬스장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2021.1.18. 14:00~15:00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이경륜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외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2021.1.17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" name="TextBox 45">
            <a:extLst>
              <a:ext uri="{FF2B5EF4-FFF2-40B4-BE49-F238E27FC236}">
                <a16:creationId xmlns:a16="http://schemas.microsoft.com/office/drawing/2014/main" xmlns="" id="{516BF165-3CF0-48F0-B34D-891E234D79F8}"/>
              </a:ext>
            </a:extLst>
          </p:cNvPr>
          <p:cNvSpPr txBox="1"/>
          <p:nvPr/>
        </p:nvSpPr>
        <p:spPr>
          <a:xfrm>
            <a:off x="1686465" y="2827938"/>
            <a:ext cx="1631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시설 예약 요청 현황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xmlns="" id="{C07200C5-C12A-4032-886C-09332B3C569C}"/>
              </a:ext>
            </a:extLst>
          </p:cNvPr>
          <p:cNvSpPr/>
          <p:nvPr/>
        </p:nvSpPr>
        <p:spPr>
          <a:xfrm>
            <a:off x="6980406" y="3411342"/>
            <a:ext cx="936106" cy="1845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승인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xmlns="" id="{A5D22C8F-0CEF-4A1C-AC16-4472DCBB7CD3}"/>
              </a:ext>
            </a:extLst>
          </p:cNvPr>
          <p:cNvSpPr/>
          <p:nvPr/>
        </p:nvSpPr>
        <p:spPr>
          <a:xfrm>
            <a:off x="6980406" y="3703881"/>
            <a:ext cx="936106" cy="18452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승인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9E46D89A-352A-448C-909B-53895B40820B}"/>
              </a:ext>
            </a:extLst>
          </p:cNvPr>
          <p:cNvSpPr/>
          <p:nvPr/>
        </p:nvSpPr>
        <p:spPr>
          <a:xfrm>
            <a:off x="1624208" y="2740435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EA4D2D90-F3B7-4152-AD78-10C3EBC16F06}"/>
              </a:ext>
            </a:extLst>
          </p:cNvPr>
          <p:cNvSpPr/>
          <p:nvPr/>
        </p:nvSpPr>
        <p:spPr>
          <a:xfrm>
            <a:off x="6924513" y="3345116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5254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06382"/>
              </p:ext>
            </p:extLst>
          </p:nvPr>
        </p:nvGraphicFramePr>
        <p:xfrm>
          <a:off x="0" y="14144"/>
          <a:ext cx="7128284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85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85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85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02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7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85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예약일정관리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사이트관리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커뮤니티시설 예약관리&gt;예약일정관리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예약일정관리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4941168"/>
            <a:ext cx="1501780" cy="15121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014" y="1160748"/>
            <a:ext cx="1502524" cy="529258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028" y="1469137"/>
            <a:ext cx="1512167" cy="272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계정설정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0" y="1088740"/>
            <a:ext cx="1512167" cy="27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1200"/>
              <a:t>Main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289117"/>
            <a:ext cx="1512167" cy="27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메뉴얼</a:t>
            </a:r>
            <a:endParaRPr lang="en-US" altLang="ko-KR" sz="1200"/>
          </a:p>
        </p:txBody>
      </p:sp>
      <p:sp>
        <p:nvSpPr>
          <p:cNvPr id="20" name="TextBox 19"/>
          <p:cNvSpPr txBox="1"/>
          <p:nvPr/>
        </p:nvSpPr>
        <p:spPr>
          <a:xfrm>
            <a:off x="-72516" y="5105541"/>
            <a:ext cx="1403648" cy="271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ㄴ일반게시판관리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76" y="1973193"/>
            <a:ext cx="1512167" cy="272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전자결재</a:t>
            </a:r>
            <a:endParaRPr lang="en-US" altLang="ko-KR" sz="1200"/>
          </a:p>
        </p:txBody>
      </p:sp>
      <p:sp>
        <p:nvSpPr>
          <p:cNvPr id="22" name="TextBox 21"/>
          <p:cNvSpPr txBox="1"/>
          <p:nvPr/>
        </p:nvSpPr>
        <p:spPr>
          <a:xfrm>
            <a:off x="14576" y="2225221"/>
            <a:ext cx="1512167" cy="271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일반문서함</a:t>
            </a:r>
            <a:endParaRPr lang="en-US" altLang="ko-KR" sz="1200"/>
          </a:p>
        </p:txBody>
      </p:sp>
      <p:sp>
        <p:nvSpPr>
          <p:cNvPr id="23" name="TextBox 22"/>
          <p:cNvSpPr txBox="1"/>
          <p:nvPr/>
        </p:nvSpPr>
        <p:spPr>
          <a:xfrm>
            <a:off x="35497" y="2490003"/>
            <a:ext cx="1512167" cy="27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입주민관리</a:t>
            </a:r>
            <a:endParaRPr lang="en-US" altLang="ko-KR" sz="1200"/>
          </a:p>
        </p:txBody>
      </p:sp>
      <p:sp>
        <p:nvSpPr>
          <p:cNvPr id="24" name="TextBox 23"/>
          <p:cNvSpPr txBox="1"/>
          <p:nvPr/>
        </p:nvSpPr>
        <p:spPr>
          <a:xfrm>
            <a:off x="9970" y="2711019"/>
            <a:ext cx="1512167" cy="27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차량관리</a:t>
            </a:r>
            <a:endParaRPr lang="en-US" altLang="ko-KR" sz="1200"/>
          </a:p>
        </p:txBody>
      </p:sp>
      <p:sp>
        <p:nvSpPr>
          <p:cNvPr id="27" name="TextBox 26"/>
          <p:cNvSpPr txBox="1"/>
          <p:nvPr/>
        </p:nvSpPr>
        <p:spPr>
          <a:xfrm>
            <a:off x="-11658" y="1721165"/>
            <a:ext cx="1512167" cy="271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단지설정</a:t>
            </a:r>
            <a:endParaRPr lang="en-US" altLang="ko-KR" sz="1200"/>
          </a:p>
        </p:txBody>
      </p:sp>
      <p:sp>
        <p:nvSpPr>
          <p:cNvPr id="28" name="TextBox 27"/>
          <p:cNvSpPr txBox="1"/>
          <p:nvPr/>
        </p:nvSpPr>
        <p:spPr>
          <a:xfrm>
            <a:off x="-12552" y="2943684"/>
            <a:ext cx="1512167" cy="27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공사</a:t>
            </a:r>
            <a:r>
              <a:rPr lang="en-US" altLang="ko-KR" sz="1200"/>
              <a:t>/</a:t>
            </a:r>
            <a:r>
              <a:rPr lang="ko-KR" altLang="en-US" sz="1200"/>
              <a:t>수선관리</a:t>
            </a:r>
            <a:endParaRPr lang="en-US" altLang="ko-KR" sz="1200"/>
          </a:p>
        </p:txBody>
      </p:sp>
      <p:sp>
        <p:nvSpPr>
          <p:cNvPr id="29" name="TextBox 28"/>
          <p:cNvSpPr txBox="1"/>
          <p:nvPr/>
        </p:nvSpPr>
        <p:spPr>
          <a:xfrm>
            <a:off x="34990" y="3197329"/>
            <a:ext cx="1512167" cy="272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회계관리</a:t>
            </a:r>
            <a:endParaRPr lang="en-US" altLang="ko-KR" sz="1200"/>
          </a:p>
        </p:txBody>
      </p:sp>
      <p:sp>
        <p:nvSpPr>
          <p:cNvPr id="31" name="TextBox 30"/>
          <p:cNvSpPr txBox="1"/>
          <p:nvPr/>
        </p:nvSpPr>
        <p:spPr>
          <a:xfrm>
            <a:off x="34990" y="3449357"/>
            <a:ext cx="1512167" cy="27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자산관리</a:t>
            </a:r>
            <a:endParaRPr lang="en-US" altLang="ko-KR" sz="1200"/>
          </a:p>
        </p:txBody>
      </p:sp>
      <p:sp>
        <p:nvSpPr>
          <p:cNvPr id="32" name="TextBox 31"/>
          <p:cNvSpPr txBox="1"/>
          <p:nvPr/>
        </p:nvSpPr>
        <p:spPr>
          <a:xfrm>
            <a:off x="35497" y="3704576"/>
            <a:ext cx="1512167" cy="272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계약관리</a:t>
            </a:r>
            <a:endParaRPr lang="en-US" altLang="ko-KR" sz="1200"/>
          </a:p>
        </p:txBody>
      </p:sp>
      <p:sp>
        <p:nvSpPr>
          <p:cNvPr id="33" name="TextBox 32"/>
          <p:cNvSpPr txBox="1"/>
          <p:nvPr/>
        </p:nvSpPr>
        <p:spPr>
          <a:xfrm>
            <a:off x="35497" y="3973388"/>
            <a:ext cx="1512167" cy="272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검침관리</a:t>
            </a:r>
            <a:endParaRPr lang="en-US" altLang="ko-KR" sz="1200"/>
          </a:p>
        </p:txBody>
      </p:sp>
      <p:sp>
        <p:nvSpPr>
          <p:cNvPr id="34" name="TextBox 33"/>
          <p:cNvSpPr txBox="1"/>
          <p:nvPr/>
        </p:nvSpPr>
        <p:spPr>
          <a:xfrm>
            <a:off x="0" y="4205441"/>
            <a:ext cx="1512167" cy="27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관리비</a:t>
            </a:r>
            <a:endParaRPr lang="en-US" altLang="ko-KR" sz="1200"/>
          </a:p>
        </p:txBody>
      </p:sp>
      <p:sp>
        <p:nvSpPr>
          <p:cNvPr id="35" name="TextBox 34"/>
          <p:cNvSpPr txBox="1"/>
          <p:nvPr/>
        </p:nvSpPr>
        <p:spPr>
          <a:xfrm>
            <a:off x="71501" y="4437668"/>
            <a:ext cx="1512167" cy="271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인사</a:t>
            </a:r>
            <a:r>
              <a:rPr lang="en-US" altLang="ko-KR" sz="1200"/>
              <a:t>/</a:t>
            </a:r>
            <a:r>
              <a:rPr lang="ko-KR" altLang="en-US" sz="1200"/>
              <a:t>근태관리</a:t>
            </a:r>
            <a:endParaRPr lang="en-US" altLang="ko-KR" sz="1200"/>
          </a:p>
        </p:txBody>
      </p:sp>
      <p:sp>
        <p:nvSpPr>
          <p:cNvPr id="36" name="TextBox 35"/>
          <p:cNvSpPr txBox="1"/>
          <p:nvPr/>
        </p:nvSpPr>
        <p:spPr>
          <a:xfrm>
            <a:off x="0" y="4673493"/>
            <a:ext cx="1512167" cy="2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급여</a:t>
            </a:r>
            <a:r>
              <a:rPr lang="en-US" altLang="ko-KR" sz="1200"/>
              <a:t>/</a:t>
            </a:r>
            <a:r>
              <a:rPr lang="ko-KR" altLang="en-US" sz="1200"/>
              <a:t>정산관리</a:t>
            </a:r>
            <a:endParaRPr lang="en-US" altLang="ko-KR" sz="1200"/>
          </a:p>
        </p:txBody>
      </p:sp>
      <p:sp>
        <p:nvSpPr>
          <p:cNvPr id="37" name="TextBox 36"/>
          <p:cNvSpPr txBox="1"/>
          <p:nvPr/>
        </p:nvSpPr>
        <p:spPr>
          <a:xfrm>
            <a:off x="0" y="4905383"/>
            <a:ext cx="1512167" cy="272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사이트관리</a:t>
            </a:r>
            <a:endParaRPr lang="en-US" altLang="ko-KR" sz="1200"/>
          </a:p>
        </p:txBody>
      </p:sp>
      <p:sp>
        <p:nvSpPr>
          <p:cNvPr id="38" name="TextBox 19"/>
          <p:cNvSpPr txBox="1"/>
          <p:nvPr/>
        </p:nvSpPr>
        <p:spPr>
          <a:xfrm>
            <a:off x="-508" y="6201308"/>
            <a:ext cx="1403648" cy="271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ㄴ예약일정관리 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108015" y="5969637"/>
            <a:ext cx="1295633" cy="27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ㄴ예약현황조회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-180527" y="5338303"/>
            <a:ext cx="1044116" cy="27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ㄴ민원관리</a:t>
            </a:r>
          </a:p>
        </p:txBody>
      </p:sp>
      <p:sp>
        <p:nvSpPr>
          <p:cNvPr id="47" name="TextBox 19"/>
          <p:cNvSpPr txBox="1"/>
          <p:nvPr/>
        </p:nvSpPr>
        <p:spPr>
          <a:xfrm>
            <a:off x="-180527" y="5573593"/>
            <a:ext cx="1656183" cy="453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sz="1200"/>
              <a:t>ㄴ커뮤니티시설예약관리</a:t>
            </a:r>
          </a:p>
        </p:txBody>
      </p:sp>
      <p:sp>
        <p:nvSpPr>
          <p:cNvPr id="42" name="TextBox 45">
            <a:extLst>
              <a:ext uri="{FF2B5EF4-FFF2-40B4-BE49-F238E27FC236}">
                <a16:creationId xmlns:a16="http://schemas.microsoft.com/office/drawing/2014/main" xmlns="" id="{6760D3CD-63E3-41DB-AFFC-47B09B2728F0}"/>
              </a:ext>
            </a:extLst>
          </p:cNvPr>
          <p:cNvSpPr txBox="1"/>
          <p:nvPr/>
        </p:nvSpPr>
        <p:spPr>
          <a:xfrm>
            <a:off x="2072023" y="1147955"/>
            <a:ext cx="16319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시설 예약 일정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xmlns="" id="{7E1E738D-0B38-430D-A013-700C2F367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88720"/>
              </p:ext>
            </p:extLst>
          </p:nvPr>
        </p:nvGraphicFramePr>
        <p:xfrm>
          <a:off x="2104703" y="1561532"/>
          <a:ext cx="3938746" cy="2985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6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6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24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Mon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Tue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Wed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Thu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Fri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Sat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18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4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19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718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29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8188C80-D2CC-47D6-A5BA-029058FFF829}"/>
              </a:ext>
            </a:extLst>
          </p:cNvPr>
          <p:cNvSpPr txBox="1"/>
          <p:nvPr/>
        </p:nvSpPr>
        <p:spPr>
          <a:xfrm>
            <a:off x="2947877" y="124220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June 2016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B653054F-0EA9-4BF6-B4D6-5BF3C98DB831}"/>
              </a:ext>
            </a:extLst>
          </p:cNvPr>
          <p:cNvSpPr/>
          <p:nvPr/>
        </p:nvSpPr>
        <p:spPr>
          <a:xfrm>
            <a:off x="3811202" y="2494964"/>
            <a:ext cx="509749" cy="324384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13:00~15:00 </a:t>
            </a:r>
            <a:r>
              <a:rPr lang="ko-KR" altLang="en-US" sz="700" dirty="0">
                <a:solidFill>
                  <a:schemeClr val="tx1"/>
                </a:solidFill>
              </a:rPr>
              <a:t>수영장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4629A69F-3709-436F-BA87-8FD9691D799D}"/>
              </a:ext>
            </a:extLst>
          </p:cNvPr>
          <p:cNvSpPr/>
          <p:nvPr/>
        </p:nvSpPr>
        <p:spPr>
          <a:xfrm>
            <a:off x="5503390" y="3044536"/>
            <a:ext cx="509749" cy="324384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15:00~17:00 </a:t>
            </a:r>
            <a:r>
              <a:rPr lang="ko-KR" altLang="en-US" sz="700" dirty="0">
                <a:solidFill>
                  <a:schemeClr val="tx1"/>
                </a:solidFill>
              </a:rPr>
              <a:t>수영장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xmlns="" id="{E4594F4D-4119-4F4D-BF4E-0B292C57D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400273"/>
              </p:ext>
            </p:extLst>
          </p:nvPr>
        </p:nvGraphicFramePr>
        <p:xfrm>
          <a:off x="7082681" y="2540"/>
          <a:ext cx="2061827" cy="197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12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풍캘린더로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예약일정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8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클릭하여 일정 상세조회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내 커뮤니티 시설 예약 일정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6D8DAD4C-32A8-486F-88E2-7CE29795127E}"/>
              </a:ext>
            </a:extLst>
          </p:cNvPr>
          <p:cNvSpPr/>
          <p:nvPr/>
        </p:nvSpPr>
        <p:spPr>
          <a:xfrm>
            <a:off x="2305272" y="5013176"/>
            <a:ext cx="3938746" cy="129958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</a:rPr>
              <a:t>2016</a:t>
            </a:r>
            <a:r>
              <a:rPr lang="ko-KR" altLang="en-US" sz="1050" dirty="0">
                <a:solidFill>
                  <a:schemeClr val="tx1"/>
                </a:solidFill>
              </a:rPr>
              <a:t>년 </a:t>
            </a:r>
            <a:r>
              <a:rPr lang="en-US" altLang="ko-KR" sz="1050" dirty="0">
                <a:solidFill>
                  <a:schemeClr val="tx1"/>
                </a:solidFill>
              </a:rPr>
              <a:t>6</a:t>
            </a:r>
            <a:r>
              <a:rPr lang="ko-KR" altLang="en-US" sz="1050" dirty="0">
                <a:solidFill>
                  <a:schemeClr val="tx1"/>
                </a:solidFill>
              </a:rPr>
              <a:t>월 </a:t>
            </a:r>
            <a:r>
              <a:rPr lang="en-US" altLang="ko-KR" sz="1050" dirty="0">
                <a:solidFill>
                  <a:schemeClr val="tx1"/>
                </a:solidFill>
              </a:rPr>
              <a:t>8</a:t>
            </a:r>
            <a:r>
              <a:rPr lang="ko-KR" altLang="en-US" sz="1050" dirty="0">
                <a:solidFill>
                  <a:schemeClr val="tx1"/>
                </a:solidFill>
              </a:rPr>
              <a:t>일 오후 </a:t>
            </a:r>
            <a:r>
              <a:rPr lang="en-US" altLang="ko-KR" sz="1050" dirty="0">
                <a:solidFill>
                  <a:schemeClr val="tx1"/>
                </a:solidFill>
              </a:rPr>
              <a:t>3</a:t>
            </a:r>
            <a:r>
              <a:rPr lang="ko-KR" altLang="en-US" sz="1050" dirty="0">
                <a:solidFill>
                  <a:schemeClr val="tx1"/>
                </a:solidFill>
              </a:rPr>
              <a:t>시</a:t>
            </a:r>
            <a:r>
              <a:rPr lang="en-US" altLang="ko-KR" sz="1050" dirty="0">
                <a:solidFill>
                  <a:schemeClr val="tx1"/>
                </a:solidFill>
              </a:rPr>
              <a:t>~5</a:t>
            </a:r>
            <a:r>
              <a:rPr lang="ko-KR" altLang="en-US" sz="1050" dirty="0">
                <a:solidFill>
                  <a:schemeClr val="tx1"/>
                </a:solidFill>
              </a:rPr>
              <a:t>시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101</a:t>
            </a:r>
            <a:r>
              <a:rPr lang="ko-KR" altLang="en-US" sz="1050" dirty="0">
                <a:solidFill>
                  <a:schemeClr val="tx1"/>
                </a:solidFill>
              </a:rPr>
              <a:t>동 </a:t>
            </a:r>
            <a:r>
              <a:rPr lang="en-US" altLang="ko-KR" sz="1050" dirty="0">
                <a:solidFill>
                  <a:schemeClr val="tx1"/>
                </a:solidFill>
              </a:rPr>
              <a:t>202</a:t>
            </a:r>
            <a:r>
              <a:rPr lang="ko-KR" altLang="en-US" sz="1050" dirty="0">
                <a:solidFill>
                  <a:schemeClr val="tx1"/>
                </a:solidFill>
              </a:rPr>
              <a:t>호 </a:t>
            </a:r>
            <a:r>
              <a:rPr lang="en-US" altLang="ko-KR" sz="1050" dirty="0">
                <a:solidFill>
                  <a:schemeClr val="tx1"/>
                </a:solidFill>
              </a:rPr>
              <a:t>| </a:t>
            </a:r>
            <a:r>
              <a:rPr lang="ko-KR" altLang="en-US" sz="1050" dirty="0">
                <a:solidFill>
                  <a:schemeClr val="tx1"/>
                </a:solidFill>
              </a:rPr>
              <a:t>수영장 예약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인원 </a:t>
            </a:r>
            <a:r>
              <a:rPr lang="en-US" altLang="ko-KR" sz="1050" dirty="0">
                <a:solidFill>
                  <a:schemeClr val="tx1"/>
                </a:solidFill>
              </a:rPr>
              <a:t>: 3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이용자 이름 </a:t>
            </a:r>
            <a:r>
              <a:rPr lang="en-US" altLang="ko-KR" sz="1050" dirty="0">
                <a:solidFill>
                  <a:schemeClr val="tx1"/>
                </a:solidFill>
              </a:rPr>
              <a:t>: </a:t>
            </a:r>
            <a:r>
              <a:rPr lang="ko-KR" altLang="en-US" sz="1050" dirty="0" err="1">
                <a:solidFill>
                  <a:schemeClr val="tx1"/>
                </a:solidFill>
              </a:rPr>
              <a:t>김사랑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한효주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아이유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4472EFCC-20AA-4B2F-8D8D-BE4064F47A4B}"/>
              </a:ext>
            </a:extLst>
          </p:cNvPr>
          <p:cNvSpPr/>
          <p:nvPr/>
        </p:nvSpPr>
        <p:spPr>
          <a:xfrm>
            <a:off x="1848881" y="1467402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06BB7E35-E348-4298-8597-2E2F3585AD59}"/>
              </a:ext>
            </a:extLst>
          </p:cNvPr>
          <p:cNvSpPr/>
          <p:nvPr/>
        </p:nvSpPr>
        <p:spPr>
          <a:xfrm>
            <a:off x="3684902" y="2497048"/>
            <a:ext cx="167768" cy="16776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1167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입주민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ko-KR" altLang="en-US" dirty="0" smtClean="0"/>
              <a:t>자유게시판</a:t>
            </a:r>
            <a:endParaRPr lang="en-US" altLang="ko-KR" dirty="0" smtClean="0"/>
          </a:p>
          <a:p>
            <a:r>
              <a:rPr lang="ko-KR" altLang="en-US" dirty="0" smtClean="0"/>
              <a:t>커뮤니티시설예약</a:t>
            </a:r>
            <a:endParaRPr lang="en-US" altLang="ko-KR" dirty="0" smtClean="0"/>
          </a:p>
          <a:p>
            <a:r>
              <a:rPr lang="ko-KR" altLang="en-US" dirty="0" smtClean="0"/>
              <a:t>채팅</a:t>
            </a:r>
            <a:endParaRPr lang="en-US" altLang="ko-KR" dirty="0" smtClean="0"/>
          </a:p>
          <a:p>
            <a:r>
              <a:rPr lang="ko-KR" altLang="en-US" smtClean="0"/>
              <a:t>차량 관리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381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 메인화면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 메인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 메인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067358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사이트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미리보기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및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사이트로 로그인 성공 시 처음 나오는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504" y="1196752"/>
            <a:ext cx="6288632" cy="39975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4907" y="4653136"/>
            <a:ext cx="6291230" cy="130644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" name="그룹 5"/>
          <p:cNvGrpSpPr/>
          <p:nvPr/>
        </p:nvGrpSpPr>
        <p:grpSpPr>
          <a:xfrm>
            <a:off x="1691680" y="1067525"/>
            <a:ext cx="240772" cy="25845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858" y="4545414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06414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7101"/>
              </p:ext>
            </p:extLst>
          </p:nvPr>
        </p:nvGraphicFramePr>
        <p:xfrm>
          <a:off x="6444208" y="2540"/>
          <a:ext cx="26159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조회할 관리비 달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 마감일 및 납부금액 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비교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항목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내역을 조회하고 비교할 수 있는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1192"/>
            <a:ext cx="6372200" cy="5475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627784" y="2456892"/>
            <a:ext cx="240772" cy="25845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652120" y="2960947"/>
            <a:ext cx="240772" cy="229869"/>
            <a:chOff x="292829" y="1695755"/>
            <a:chExt cx="240772" cy="19161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63588" y="3501007"/>
            <a:ext cx="240772" cy="229869"/>
            <a:chOff x="292829" y="1695755"/>
            <a:chExt cx="240772" cy="19161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91332" y="4545123"/>
            <a:ext cx="240772" cy="229869"/>
            <a:chOff x="292829" y="1695755"/>
            <a:chExt cx="240772" cy="191616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1939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27" y="1993660"/>
            <a:ext cx="395016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77269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이번달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납부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관리비납부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이번달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관리비 납부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이번달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관리비 납부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83255"/>
              </p:ext>
            </p:extLst>
          </p:nvPr>
        </p:nvGraphicFramePr>
        <p:xfrm>
          <a:off x="6444208" y="2540"/>
          <a:ext cx="26159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관리비 금액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차트로 에너지 사용금액 비교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납입영수증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결제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고지서를 조회할 수 있고 관리비를 납부하는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2296"/>
            <a:ext cx="6354061" cy="101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97325"/>
            <a:ext cx="4398445" cy="200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065291" y="6601622"/>
            <a:ext cx="836933" cy="260570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결제하기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25941" y="2751327"/>
            <a:ext cx="240772" cy="25845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995936" y="2686665"/>
            <a:ext cx="240772" cy="229869"/>
            <a:chOff x="292829" y="1695755"/>
            <a:chExt cx="240772" cy="191616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499992" y="4725143"/>
            <a:ext cx="240772" cy="229869"/>
            <a:chOff x="292829" y="1695755"/>
            <a:chExt cx="240772" cy="19161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075202" y="6538018"/>
            <a:ext cx="240772" cy="229869"/>
            <a:chOff x="292829" y="1695755"/>
            <a:chExt cx="240772" cy="191616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73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85515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글 상세조회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문의하기&gt;문의 글 상세조회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글 상세조회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49703"/>
              </p:ext>
            </p:extLst>
          </p:nvPr>
        </p:nvGraphicFramePr>
        <p:xfrm>
          <a:off x="6444208" y="2540"/>
          <a:ext cx="261595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답변이 없을 시 나타나는 양식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내용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답변이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없을시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나타나는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글 상세내용을 조회할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관리자의 답변이 있으면 답변을 출력하고 없으면 답변하기 버튼이 나온다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8" name="직사각형 90"/>
          <p:cNvSpPr/>
          <p:nvPr/>
        </p:nvSpPr>
        <p:spPr>
          <a:xfrm>
            <a:off x="35496" y="1232756"/>
            <a:ext cx="6264696" cy="4320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89"/>
          <p:cNvSpPr txBox="1"/>
          <p:nvPr/>
        </p:nvSpPr>
        <p:spPr>
          <a:xfrm>
            <a:off x="1772821" y="1329010"/>
            <a:ext cx="782955" cy="224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프로그램 소개</a:t>
            </a:r>
          </a:p>
        </p:txBody>
      </p:sp>
      <p:sp>
        <p:nvSpPr>
          <p:cNvPr id="40" name="TextBox 89"/>
          <p:cNvSpPr txBox="1"/>
          <p:nvPr/>
        </p:nvSpPr>
        <p:spPr>
          <a:xfrm>
            <a:off x="2777894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회원관리</a:t>
            </a:r>
          </a:p>
        </p:txBody>
      </p:sp>
      <p:sp>
        <p:nvSpPr>
          <p:cNvPr id="41" name="TextBox 89"/>
          <p:cNvSpPr txBox="1"/>
          <p:nvPr/>
        </p:nvSpPr>
        <p:spPr>
          <a:xfrm>
            <a:off x="35613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문의하기</a:t>
            </a:r>
          </a:p>
        </p:txBody>
      </p:sp>
      <p:sp>
        <p:nvSpPr>
          <p:cNvPr id="42" name="TextBox 89"/>
          <p:cNvSpPr txBox="1"/>
          <p:nvPr/>
        </p:nvSpPr>
        <p:spPr>
          <a:xfrm>
            <a:off x="4285297" y="1334889"/>
            <a:ext cx="573405" cy="224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900" b="1" spc="-150"/>
              <a:t>공지사항</a:t>
            </a:r>
          </a:p>
        </p:txBody>
      </p:sp>
      <p:sp>
        <p:nvSpPr>
          <p:cNvPr id="44" name="TextBox 45"/>
          <p:cNvSpPr txBox="1"/>
          <p:nvPr/>
        </p:nvSpPr>
        <p:spPr>
          <a:xfrm>
            <a:off x="216177" y="2008513"/>
            <a:ext cx="11874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 err="1"/>
              <a:t>문의글</a:t>
            </a:r>
            <a:r>
              <a:rPr lang="ko-KR" altLang="en-US" sz="1100" dirty="0"/>
              <a:t> 조회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54732"/>
              </p:ext>
            </p:extLst>
          </p:nvPr>
        </p:nvGraphicFramePr>
        <p:xfrm>
          <a:off x="215515" y="2342368"/>
          <a:ext cx="5976662" cy="1507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8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81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81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0" name="TextBox 45"/>
          <p:cNvSpPr txBox="1"/>
          <p:nvPr/>
        </p:nvSpPr>
        <p:spPr>
          <a:xfrm>
            <a:off x="2673906" y="6265188"/>
            <a:ext cx="415079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등록</a:t>
            </a:r>
          </a:p>
        </p:txBody>
      </p:sp>
      <p:sp>
        <p:nvSpPr>
          <p:cNvPr id="54" name="TextBox 45"/>
          <p:cNvSpPr txBox="1"/>
          <p:nvPr/>
        </p:nvSpPr>
        <p:spPr>
          <a:xfrm>
            <a:off x="3212332" y="6265188"/>
            <a:ext cx="417944" cy="2241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취소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609497"/>
              </p:ext>
            </p:extLst>
          </p:nvPr>
        </p:nvGraphicFramePr>
        <p:xfrm>
          <a:off x="224001" y="4549492"/>
          <a:ext cx="5976662" cy="1507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8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81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81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253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33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" name="TextBox 45"/>
          <p:cNvSpPr txBox="1"/>
          <p:nvPr/>
        </p:nvSpPr>
        <p:spPr>
          <a:xfrm>
            <a:off x="216176" y="4247510"/>
            <a:ext cx="11874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dirty="0"/>
              <a:t>답변</a:t>
            </a:r>
          </a:p>
        </p:txBody>
      </p:sp>
      <p:sp>
        <p:nvSpPr>
          <p:cNvPr id="15" name="TextBox 45"/>
          <p:cNvSpPr txBox="1"/>
          <p:nvPr/>
        </p:nvSpPr>
        <p:spPr>
          <a:xfrm>
            <a:off x="2879812" y="3954252"/>
            <a:ext cx="646331" cy="23083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 dirty="0"/>
              <a:t>답변하기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265704" y="1995650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537122" y="3954252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09911" y="4247510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315004" y="6265188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29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720695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납부내역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관리비납부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납부내역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납부내역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710043"/>
              </p:ext>
            </p:extLst>
          </p:nvPr>
        </p:nvGraphicFramePr>
        <p:xfrm>
          <a:off x="6444208" y="2540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납부내역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납부내역 조회하는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9" y="1146700"/>
            <a:ext cx="6372200" cy="102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C1283BE-23A6-4080-B0E7-CEF400A76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08338"/>
              </p:ext>
            </p:extLst>
          </p:nvPr>
        </p:nvGraphicFramePr>
        <p:xfrm>
          <a:off x="899592" y="2744924"/>
          <a:ext cx="4716523" cy="125844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22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9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16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82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508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납부방법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은행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증권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납부번호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납부금액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납부일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804248" y="3690570"/>
            <a:ext cx="1872208" cy="145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상세조회</a:t>
            </a:r>
            <a:r>
              <a:rPr lang="en-US" altLang="ko-KR" sz="1400" dirty="0"/>
              <a:t> </a:t>
            </a:r>
            <a:r>
              <a:rPr lang="ko-KR" altLang="en-US" sz="1400" dirty="0"/>
              <a:t>할거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899592" y="2456892"/>
            <a:ext cx="240772" cy="25845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743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16435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에너지조회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조회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060778"/>
              </p:ext>
            </p:extLst>
          </p:nvPr>
        </p:nvGraphicFramePr>
        <p:xfrm>
          <a:off x="6444208" y="2540"/>
          <a:ext cx="2615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조회할 달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사용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금액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비율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항목별 사용량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사용량과 금액을 조회하는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" y="1160748"/>
            <a:ext cx="6201250" cy="432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2604818"/>
            <a:ext cx="4032448" cy="143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743908" y="2645423"/>
            <a:ext cx="240772" cy="25845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54864" y="2988367"/>
            <a:ext cx="240772" cy="229869"/>
            <a:chOff x="292829" y="1695755"/>
            <a:chExt cx="240772" cy="191616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54864" y="4149079"/>
            <a:ext cx="240772" cy="229869"/>
            <a:chOff x="292829" y="1695755"/>
            <a:chExt cx="240772" cy="191616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231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97114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차량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차량조회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차량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66288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차량 정보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 등록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등록한 차량정보를 조회하고 차량 등록으로 이동할 수 있는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7" y="1124744"/>
            <a:ext cx="6192689" cy="334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403648" y="2888940"/>
            <a:ext cx="240772" cy="25845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19572" y="4005063"/>
            <a:ext cx="240772" cy="229869"/>
            <a:chOff x="292829" y="1695755"/>
            <a:chExt cx="240772" cy="19161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2315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7457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차량 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차량등록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차량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16866"/>
              </p:ext>
            </p:extLst>
          </p:nvPr>
        </p:nvGraphicFramePr>
        <p:xfrm>
          <a:off x="6444208" y="2540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 정보 등록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차량등록 양식을 작성하여 차량을 등록하는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24744"/>
            <a:ext cx="6264696" cy="441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59532" y="2456892"/>
            <a:ext cx="240772" cy="258454"/>
            <a:chOff x="292829" y="1695756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6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511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51457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수리신청목록조회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생활지원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 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84600"/>
              </p:ext>
            </p:extLst>
          </p:nvPr>
        </p:nvGraphicFramePr>
        <p:xfrm>
          <a:off x="6444208" y="2540"/>
          <a:ext cx="2615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수리신청글을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조회하고 신청하기로 이동할 수 있는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07504" y="1124743"/>
            <a:ext cx="6300192" cy="4536505"/>
            <a:chOff x="107504" y="1124743"/>
            <a:chExt cx="6300192" cy="453650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124743"/>
              <a:ext cx="6300192" cy="45365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2199" y="1736812"/>
              <a:ext cx="487633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359532" y="2659095"/>
            <a:ext cx="240772" cy="25845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603300" y="3107467"/>
            <a:ext cx="240772" cy="229869"/>
            <a:chOff x="292829" y="1695755"/>
            <a:chExt cx="240772" cy="191616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048164" y="2590583"/>
            <a:ext cx="240772" cy="229869"/>
            <a:chOff x="292829" y="1695755"/>
            <a:chExt cx="240772" cy="191616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2829" y="1695755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520493"/>
            <a:ext cx="4572000" cy="82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2603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89713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생활지원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신청하기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96294"/>
              </p:ext>
            </p:extLst>
          </p:nvPr>
        </p:nvGraphicFramePr>
        <p:xfrm>
          <a:off x="6444208" y="2540"/>
          <a:ext cx="2615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 신청할 시설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 양식을 작성하여 신청하는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" y="1118594"/>
            <a:ext cx="6272833" cy="4650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31540" y="2456892"/>
            <a:ext cx="240772" cy="25845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3207916" y="2852936"/>
            <a:ext cx="836933" cy="260570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결제하기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9" y="2456892"/>
            <a:ext cx="6272833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79512" y="2312876"/>
            <a:ext cx="240772" cy="258454"/>
            <a:chOff x="292829" y="1695756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2829" y="1695756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979712" y="2594482"/>
            <a:ext cx="240772" cy="258454"/>
            <a:chOff x="292829" y="1695756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2829" y="1695756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8705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550210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나의수리신청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내역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생활지원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수리신청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수리신청내역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수리신청 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139751"/>
              </p:ext>
            </p:extLst>
          </p:nvPr>
        </p:nvGraphicFramePr>
        <p:xfrm>
          <a:off x="6444208" y="2540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수리신청 내역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신청한 수리 내역을 조회하고 접수상태를 확인하는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" y="1133117"/>
            <a:ext cx="6262349" cy="524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65545" y="2270447"/>
            <a:ext cx="240772" cy="258454"/>
            <a:chOff x="292829" y="1695756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6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5" y="2528901"/>
            <a:ext cx="617065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3143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996619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리모델링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신고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생활지원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리모델링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리모델링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44553"/>
              </p:ext>
            </p:extLst>
          </p:nvPr>
        </p:nvGraphicFramePr>
        <p:xfrm>
          <a:off x="6444208" y="2540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리모델링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신고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리모델링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신고 양식을 작성하여 신청하는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" y="1160748"/>
            <a:ext cx="633670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946852" y="2486470"/>
            <a:ext cx="240772" cy="258454"/>
            <a:chOff x="292829" y="1695756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6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3229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06848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입주민공간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281604"/>
              </p:ext>
            </p:extLst>
          </p:nvPr>
        </p:nvGraphicFramePr>
        <p:xfrm>
          <a:off x="6444208" y="2540"/>
          <a:ext cx="2615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목록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화면 이동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조회하고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등록으로 이동할 수 있는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1117265"/>
            <a:ext cx="6300824" cy="2599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946" y="5129173"/>
            <a:ext cx="1836204" cy="41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45"/>
          <p:cNvSpPr txBox="1"/>
          <p:nvPr/>
        </p:nvSpPr>
        <p:spPr>
          <a:xfrm>
            <a:off x="1919099" y="5797031"/>
            <a:ext cx="2988332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검색키워드 입력</a:t>
            </a:r>
          </a:p>
        </p:txBody>
      </p:sp>
      <p:sp>
        <p:nvSpPr>
          <p:cNvPr id="7" name="TextBox 45"/>
          <p:cNvSpPr txBox="1"/>
          <p:nvPr/>
        </p:nvSpPr>
        <p:spPr>
          <a:xfrm>
            <a:off x="1199019" y="5797031"/>
            <a:ext cx="649389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분류선택</a:t>
            </a:r>
          </a:p>
        </p:txBody>
      </p:sp>
      <p:sp>
        <p:nvSpPr>
          <p:cNvPr id="8" name="TextBox 45"/>
          <p:cNvSpPr txBox="1"/>
          <p:nvPr/>
        </p:nvSpPr>
        <p:spPr>
          <a:xfrm>
            <a:off x="5123455" y="5797031"/>
            <a:ext cx="420653" cy="22425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900"/>
              <a:t>검색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15624"/>
            <a:ext cx="604867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25441"/>
            <a:ext cx="604867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21485"/>
            <a:ext cx="604867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41905" y="2636912"/>
            <a:ext cx="240772" cy="258454"/>
            <a:chOff x="292829" y="1695756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2829" y="1695756"/>
              <a:ext cx="2407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02188" y="2587777"/>
            <a:ext cx="240772" cy="229868"/>
            <a:chOff x="292829" y="1695756"/>
            <a:chExt cx="240772" cy="191615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239852" y="3127124"/>
            <a:ext cx="240772" cy="229868"/>
            <a:chOff x="292829" y="1695756"/>
            <a:chExt cx="240772" cy="191615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3094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381396"/>
              </p:ext>
            </p:extLst>
          </p:nvPr>
        </p:nvGraphicFramePr>
        <p:xfrm>
          <a:off x="0" y="14144"/>
          <a:ext cx="6372198" cy="1006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39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0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SS-RC-03-00-01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입주민공간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등록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096532"/>
              </p:ext>
            </p:extLst>
          </p:nvPr>
        </p:nvGraphicFramePr>
        <p:xfrm>
          <a:off x="6444208" y="2540"/>
          <a:ext cx="2615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양식을 작성하여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등록하는 화면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6300700" cy="442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47564" y="2357909"/>
            <a:ext cx="240772" cy="229868"/>
            <a:chOff x="292829" y="1695756"/>
            <a:chExt cx="240772" cy="191615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2829" y="1695756"/>
              <a:ext cx="240772" cy="1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77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9199</Words>
  <Application>Microsoft Office PowerPoint</Application>
  <PresentationFormat>화면 슬라이드 쇼(4:3)</PresentationFormat>
  <Paragraphs>5305</Paragraphs>
  <Slides>107</Slides>
  <Notes>102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08" baseType="lpstr">
      <vt:lpstr>Office 테마</vt:lpstr>
      <vt:lpstr>PowerPoint 프레젠테이션</vt:lpstr>
      <vt:lpstr>PowerPoint 프레젠테이션</vt:lpstr>
      <vt:lpstr>벤더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관리사무소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입주민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AutoBVT</dc:creator>
  <cp:lastModifiedBy>PC-NEW03</cp:lastModifiedBy>
  <cp:revision>620</cp:revision>
  <dcterms:created xsi:type="dcterms:W3CDTF">2016-02-22T11:51:01Z</dcterms:created>
  <dcterms:modified xsi:type="dcterms:W3CDTF">2021-01-26T10:26:33Z</dcterms:modified>
</cp:coreProperties>
</file>